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4C373-2013-49E9-B0BF-5E783741B67D}" type="datetimeFigureOut">
              <a:rPr lang="de-DE" smtClean="0"/>
              <a:t>07.10.16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575F3-462D-4561-A1F1-1D6DB7F4B3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3938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4C373-2013-49E9-B0BF-5E783741B67D}" type="datetimeFigureOut">
              <a:rPr lang="de-DE" smtClean="0"/>
              <a:t>07.10.16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575F3-462D-4561-A1F1-1D6DB7F4B3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0765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4C373-2013-49E9-B0BF-5E783741B67D}" type="datetimeFigureOut">
              <a:rPr lang="de-DE" smtClean="0"/>
              <a:t>07.10.16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575F3-462D-4561-A1F1-1D6DB7F4B3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7570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4C373-2013-49E9-B0BF-5E783741B67D}" type="datetimeFigureOut">
              <a:rPr lang="de-DE" smtClean="0"/>
              <a:t>07.10.16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575F3-462D-4561-A1F1-1D6DB7F4B3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1298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4C373-2013-49E9-B0BF-5E783741B67D}" type="datetimeFigureOut">
              <a:rPr lang="de-DE" smtClean="0"/>
              <a:t>07.10.16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575F3-462D-4561-A1F1-1D6DB7F4B3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7558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4C373-2013-49E9-B0BF-5E783741B67D}" type="datetimeFigureOut">
              <a:rPr lang="de-DE" smtClean="0"/>
              <a:t>07.10.16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575F3-462D-4561-A1F1-1D6DB7F4B3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8958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4C373-2013-49E9-B0BF-5E783741B67D}" type="datetimeFigureOut">
              <a:rPr lang="de-DE" smtClean="0"/>
              <a:t>07.10.16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575F3-462D-4561-A1F1-1D6DB7F4B3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9587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4C373-2013-49E9-B0BF-5E783741B67D}" type="datetimeFigureOut">
              <a:rPr lang="de-DE" smtClean="0"/>
              <a:t>07.10.16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575F3-462D-4561-A1F1-1D6DB7F4B3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350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4C373-2013-49E9-B0BF-5E783741B67D}" type="datetimeFigureOut">
              <a:rPr lang="de-DE" smtClean="0"/>
              <a:t>07.10.16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575F3-462D-4561-A1F1-1D6DB7F4B3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931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4C373-2013-49E9-B0BF-5E783741B67D}" type="datetimeFigureOut">
              <a:rPr lang="de-DE" smtClean="0"/>
              <a:t>07.10.16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575F3-462D-4561-A1F1-1D6DB7F4B3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7760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4C373-2013-49E9-B0BF-5E783741B67D}" type="datetimeFigureOut">
              <a:rPr lang="de-DE" smtClean="0"/>
              <a:t>07.10.16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575F3-462D-4561-A1F1-1D6DB7F4B3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6991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4C373-2013-49E9-B0BF-5E783741B67D}" type="datetimeFigureOut">
              <a:rPr lang="de-DE" smtClean="0"/>
              <a:t>07.10.16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575F3-462D-4561-A1F1-1D6DB7F4B3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2656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2.jpg"/><Relationship Id="rId3" Type="http://schemas.openxmlformats.org/officeDocument/2006/relationships/slide" Target="slide2.xml"/><Relationship Id="rId7" Type="http://schemas.openxmlformats.org/officeDocument/2006/relationships/slide" Target="slide5.xml"/><Relationship Id="rId12" Type="http://schemas.openxmlformats.org/officeDocument/2006/relationships/slide" Target="slide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1" Type="http://schemas.openxmlformats.org/officeDocument/2006/relationships/slide" Target="slide10.xml"/><Relationship Id="rId5" Type="http://schemas.openxmlformats.org/officeDocument/2006/relationships/slide" Target="slide7.xml"/><Relationship Id="rId10" Type="http://schemas.openxmlformats.org/officeDocument/2006/relationships/slide" Target="slide3.xml"/><Relationship Id="rId4" Type="http://schemas.openxmlformats.org/officeDocument/2006/relationships/slide" Target="slide8.xml"/><Relationship Id="rId9" Type="http://schemas.openxmlformats.org/officeDocument/2006/relationships/slide" Target="slide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11.xml"/><Relationship Id="rId3" Type="http://schemas.openxmlformats.org/officeDocument/2006/relationships/image" Target="../media/image1.png"/><Relationship Id="rId7" Type="http://schemas.openxmlformats.org/officeDocument/2006/relationships/slide" Target="slide6.xml"/><Relationship Id="rId12" Type="http://schemas.openxmlformats.org/officeDocument/2006/relationships/slide" Target="slide10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3.xml"/><Relationship Id="rId5" Type="http://schemas.openxmlformats.org/officeDocument/2006/relationships/slide" Target="slide8.xml"/><Relationship Id="rId10" Type="http://schemas.openxmlformats.org/officeDocument/2006/relationships/slide" Target="slide9.xml"/><Relationship Id="rId4" Type="http://schemas.openxmlformats.org/officeDocument/2006/relationships/slide" Target="slide2.xml"/><Relationship Id="rId9" Type="http://schemas.openxmlformats.org/officeDocument/2006/relationships/slide" Target="slide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11.xml"/><Relationship Id="rId3" Type="http://schemas.openxmlformats.org/officeDocument/2006/relationships/image" Target="../media/image1.png"/><Relationship Id="rId7" Type="http://schemas.openxmlformats.org/officeDocument/2006/relationships/slide" Target="slide6.xml"/><Relationship Id="rId12" Type="http://schemas.openxmlformats.org/officeDocument/2006/relationships/slide" Target="slide10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3.xml"/><Relationship Id="rId5" Type="http://schemas.openxmlformats.org/officeDocument/2006/relationships/slide" Target="slide8.xml"/><Relationship Id="rId10" Type="http://schemas.openxmlformats.org/officeDocument/2006/relationships/slide" Target="slide9.xml"/><Relationship Id="rId4" Type="http://schemas.openxmlformats.org/officeDocument/2006/relationships/slide" Target="slide2.xml"/><Relationship Id="rId9" Type="http://schemas.openxmlformats.org/officeDocument/2006/relationships/slide" Target="slide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Die%20Bl&#228;tter.pptx#-1,4,Das Blatt &#8222;Analyse&#8220;" TargetMode="External"/><Relationship Id="rId13" Type="http://schemas.openxmlformats.org/officeDocument/2006/relationships/slide" Target="slide8.xml"/><Relationship Id="rId18" Type="http://schemas.openxmlformats.org/officeDocument/2006/relationships/slide" Target="slide9.xml"/><Relationship Id="rId3" Type="http://schemas.openxmlformats.org/officeDocument/2006/relationships/hyperlink" Target="Die%20Bl&#228;tter.pptx#-1,2,Das Blatt &#8222;Start&#8220;" TargetMode="External"/><Relationship Id="rId21" Type="http://schemas.openxmlformats.org/officeDocument/2006/relationships/slide" Target="slide3.xml"/><Relationship Id="rId7" Type="http://schemas.openxmlformats.org/officeDocument/2006/relationships/hyperlink" Target="Die%20Bl&#228;tter.pptx#-1,5,Das Blatt &#8222;Bericht&#8220;" TargetMode="External"/><Relationship Id="rId12" Type="http://schemas.openxmlformats.org/officeDocument/2006/relationships/slide" Target="slide2.xml"/><Relationship Id="rId17" Type="http://schemas.openxmlformats.org/officeDocument/2006/relationships/slide" Target="slide4.xml"/><Relationship Id="rId2" Type="http://schemas.openxmlformats.org/officeDocument/2006/relationships/image" Target="../media/image3.png"/><Relationship Id="rId16" Type="http://schemas.openxmlformats.org/officeDocument/2006/relationships/slide" Target="slide5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Die%20Bl&#228;tter.pptx#-1,6,Das Blatt &#8222;Matrix&#8220;" TargetMode="External"/><Relationship Id="rId11" Type="http://schemas.openxmlformats.org/officeDocument/2006/relationships/hyperlink" Target="Die%20Bl&#228;tter.pptx#-1,11,Die Bl&#228;tter &#8222;1&#8220; bis &#8222;31&#8220;" TargetMode="External"/><Relationship Id="rId5" Type="http://schemas.openxmlformats.org/officeDocument/2006/relationships/hyperlink" Target="Die%20Bl&#228;tter.pptx#-1,7,Das Blatt &#8222;Gutachten&#8220;" TargetMode="External"/><Relationship Id="rId15" Type="http://schemas.openxmlformats.org/officeDocument/2006/relationships/slide" Target="slide6.xml"/><Relationship Id="rId10" Type="http://schemas.openxmlformats.org/officeDocument/2006/relationships/hyperlink" Target="Die%20Bl&#228;tter.pptx#-1,3,Das Blatt &#8222;Daten&#8220;" TargetMode="External"/><Relationship Id="rId19" Type="http://schemas.openxmlformats.org/officeDocument/2006/relationships/slide" Target="slide11.xml"/><Relationship Id="rId4" Type="http://schemas.openxmlformats.org/officeDocument/2006/relationships/hyperlink" Target="Die%20Bl&#228;tter.pptx#-1,8,Das Blatt &#8222;aw&#8220;" TargetMode="External"/><Relationship Id="rId9" Type="http://schemas.openxmlformats.org/officeDocument/2006/relationships/hyperlink" Target="Die%20Bl&#228;tter.pptx#-1,9,Das Blatt &#8222;Erkl&#228;rungen&#8220;" TargetMode="External"/><Relationship Id="rId14" Type="http://schemas.openxmlformats.org/officeDocument/2006/relationships/slide" Target="slide7.xml"/><Relationship Id="rId22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11.xml"/><Relationship Id="rId3" Type="http://schemas.openxmlformats.org/officeDocument/2006/relationships/image" Target="../media/image1.png"/><Relationship Id="rId7" Type="http://schemas.openxmlformats.org/officeDocument/2006/relationships/slide" Target="slide6.xml"/><Relationship Id="rId12" Type="http://schemas.openxmlformats.org/officeDocument/2006/relationships/slide" Target="slide10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11" Type="http://schemas.openxmlformats.org/officeDocument/2006/relationships/slide" Target="slide3.xml"/><Relationship Id="rId5" Type="http://schemas.openxmlformats.org/officeDocument/2006/relationships/slide" Target="slide8.xml"/><Relationship Id="rId10" Type="http://schemas.openxmlformats.org/officeDocument/2006/relationships/slide" Target="slide9.xml"/><Relationship Id="rId4" Type="http://schemas.openxmlformats.org/officeDocument/2006/relationships/slide" Target="slide2.xml"/><Relationship Id="rId9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0.xml"/><Relationship Id="rId3" Type="http://schemas.openxmlformats.org/officeDocument/2006/relationships/image" Target="../media/image6.png"/><Relationship Id="rId7" Type="http://schemas.openxmlformats.org/officeDocument/2006/relationships/slide" Target="slide7.xml"/><Relationship Id="rId12" Type="http://schemas.openxmlformats.org/officeDocument/2006/relationships/slide" Target="slide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9.xml"/><Relationship Id="rId5" Type="http://schemas.openxmlformats.org/officeDocument/2006/relationships/slide" Target="slide2.xml"/><Relationship Id="rId10" Type="http://schemas.openxmlformats.org/officeDocument/2006/relationships/slide" Target="slide4.xml"/><Relationship Id="rId4" Type="http://schemas.openxmlformats.org/officeDocument/2006/relationships/image" Target="../media/image1.png"/><Relationship Id="rId9" Type="http://schemas.openxmlformats.org/officeDocument/2006/relationships/slide" Target="slide5.xml"/><Relationship Id="rId14" Type="http://schemas.openxmlformats.org/officeDocument/2006/relationships/slide" Target="slide1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11.xml"/><Relationship Id="rId3" Type="http://schemas.openxmlformats.org/officeDocument/2006/relationships/image" Target="../media/image1.png"/><Relationship Id="rId7" Type="http://schemas.openxmlformats.org/officeDocument/2006/relationships/slide" Target="slide6.xml"/><Relationship Id="rId12" Type="http://schemas.openxmlformats.org/officeDocument/2006/relationships/slide" Target="slide10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3.xml"/><Relationship Id="rId5" Type="http://schemas.openxmlformats.org/officeDocument/2006/relationships/slide" Target="slide8.xml"/><Relationship Id="rId10" Type="http://schemas.openxmlformats.org/officeDocument/2006/relationships/slide" Target="slide9.xml"/><Relationship Id="rId4" Type="http://schemas.openxmlformats.org/officeDocument/2006/relationships/slide" Target="slide2.xml"/><Relationship Id="rId9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0.xml"/><Relationship Id="rId3" Type="http://schemas.openxmlformats.org/officeDocument/2006/relationships/hyperlink" Target="Die%20Bl&#228;tter.pptx#-1,11,Die Bl&#228;tter &#8222;1&#8220; bis &#8222;31&#8220;" TargetMode="External"/><Relationship Id="rId7" Type="http://schemas.openxmlformats.org/officeDocument/2006/relationships/slide" Target="slide7.xml"/><Relationship Id="rId12" Type="http://schemas.openxmlformats.org/officeDocument/2006/relationships/slide" Target="slide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9.xml"/><Relationship Id="rId5" Type="http://schemas.openxmlformats.org/officeDocument/2006/relationships/slide" Target="slide2.xml"/><Relationship Id="rId10" Type="http://schemas.openxmlformats.org/officeDocument/2006/relationships/slide" Target="slide4.xml"/><Relationship Id="rId4" Type="http://schemas.openxmlformats.org/officeDocument/2006/relationships/image" Target="../media/image1.png"/><Relationship Id="rId9" Type="http://schemas.openxmlformats.org/officeDocument/2006/relationships/slide" Target="slide5.xml"/><Relationship Id="rId14" Type="http://schemas.openxmlformats.org/officeDocument/2006/relationships/slide" Target="slide1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11.xml"/><Relationship Id="rId3" Type="http://schemas.openxmlformats.org/officeDocument/2006/relationships/image" Target="../media/image1.png"/><Relationship Id="rId7" Type="http://schemas.openxmlformats.org/officeDocument/2006/relationships/slide" Target="slide6.xml"/><Relationship Id="rId12" Type="http://schemas.openxmlformats.org/officeDocument/2006/relationships/slide" Target="slide10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3.xml"/><Relationship Id="rId5" Type="http://schemas.openxmlformats.org/officeDocument/2006/relationships/slide" Target="slide8.xml"/><Relationship Id="rId10" Type="http://schemas.openxmlformats.org/officeDocument/2006/relationships/slide" Target="slide9.xml"/><Relationship Id="rId4" Type="http://schemas.openxmlformats.org/officeDocument/2006/relationships/slide" Target="slide2.xml"/><Relationship Id="rId9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11.xml"/><Relationship Id="rId3" Type="http://schemas.openxmlformats.org/officeDocument/2006/relationships/image" Target="../media/image1.png"/><Relationship Id="rId7" Type="http://schemas.openxmlformats.org/officeDocument/2006/relationships/slide" Target="slide6.xml"/><Relationship Id="rId12" Type="http://schemas.openxmlformats.org/officeDocument/2006/relationships/slide" Target="slide10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3.xml"/><Relationship Id="rId5" Type="http://schemas.openxmlformats.org/officeDocument/2006/relationships/slide" Target="slide8.xml"/><Relationship Id="rId10" Type="http://schemas.openxmlformats.org/officeDocument/2006/relationships/slide" Target="slide9.xml"/><Relationship Id="rId4" Type="http://schemas.openxmlformats.org/officeDocument/2006/relationships/slide" Target="slide2.xml"/><Relationship Id="rId9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3.xml"/><Relationship Id="rId3" Type="http://schemas.openxmlformats.org/officeDocument/2006/relationships/hyperlink" Target="Die%20Bl&#228;tter.pptx#-1,2,Das Blatt &#8222;Start&#8220;" TargetMode="External"/><Relationship Id="rId7" Type="http://schemas.openxmlformats.org/officeDocument/2006/relationships/slide" Target="slide8.xml"/><Relationship Id="rId12" Type="http://schemas.openxmlformats.org/officeDocument/2006/relationships/slide" Target="slide9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11" Type="http://schemas.openxmlformats.org/officeDocument/2006/relationships/slide" Target="slide4.xml"/><Relationship Id="rId5" Type="http://schemas.openxmlformats.org/officeDocument/2006/relationships/image" Target="../media/image1.png"/><Relationship Id="rId15" Type="http://schemas.openxmlformats.org/officeDocument/2006/relationships/slide" Target="slide11.xml"/><Relationship Id="rId10" Type="http://schemas.openxmlformats.org/officeDocument/2006/relationships/slide" Target="slide5.xml"/><Relationship Id="rId4" Type="http://schemas.openxmlformats.org/officeDocument/2006/relationships/hyperlink" Target="Die%20Bl&#228;tter.pptx#-1,10,Das Blatt &#8222;Alles&#8220;" TargetMode="External"/><Relationship Id="rId9" Type="http://schemas.openxmlformats.org/officeDocument/2006/relationships/slide" Target="slide6.xml"/><Relationship Id="rId1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83997" y="1397285"/>
            <a:ext cx="7686700" cy="1516499"/>
          </a:xfrm>
        </p:spPr>
        <p:txBody>
          <a:bodyPr>
            <a:normAutofit fontScale="90000"/>
          </a:bodyPr>
          <a:lstStyle/>
          <a:p>
            <a:r>
              <a:rPr lang="de-DE" b="1" dirty="0"/>
              <a:t>Die Blätter </a:t>
            </a:r>
            <a:r>
              <a:rPr lang="de-DE" b="1"/>
              <a:t>der Lüftungslogger-Excelmappe</a:t>
            </a:r>
            <a:endParaRPr lang="de-DE" b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17072" y="3186422"/>
            <a:ext cx="9144000" cy="1931016"/>
          </a:xfrm>
        </p:spPr>
        <p:txBody>
          <a:bodyPr>
            <a:noAutofit/>
          </a:bodyPr>
          <a:lstStyle/>
          <a:p>
            <a:r>
              <a:rPr lang="de-DE" sz="2800" dirty="0"/>
              <a:t>Eine Beschreibung der Blattinhalte erhalten Sie auch, wenn das Blatt der Excelmappe angezeigt wird </a:t>
            </a:r>
            <a:r>
              <a:rPr lang="de-DE" sz="2800" u="sng" dirty="0"/>
              <a:t>und </a:t>
            </a:r>
            <a:r>
              <a:rPr lang="de-DE" sz="2800" dirty="0"/>
              <a:t>Sie die Tastenkombination </a:t>
            </a:r>
            <a:r>
              <a:rPr lang="de-DE" sz="2800" b="1" dirty="0">
                <a:solidFill>
                  <a:srgbClr val="FF0000"/>
                </a:solidFill>
              </a:rPr>
              <a:t>„Strg + i“ </a:t>
            </a:r>
            <a:r>
              <a:rPr lang="de-DE" sz="2800" dirty="0"/>
              <a:t>(i wie </a:t>
            </a:r>
            <a:r>
              <a:rPr lang="de-DE" sz="2800" b="1" dirty="0">
                <a:solidFill>
                  <a:srgbClr val="FF0000"/>
                </a:solidFill>
              </a:rPr>
              <a:t>I</a:t>
            </a:r>
            <a:r>
              <a:rPr lang="de-DE" sz="2800" dirty="0"/>
              <a:t>nformation) eingeben.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997" y="275299"/>
            <a:ext cx="7943928" cy="33099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7" name="Textfeld 6">
            <a:hlinkClick r:id="rId3" action="ppaction://hlinksldjump"/>
          </p:cNvPr>
          <p:cNvSpPr txBox="1"/>
          <p:nvPr/>
        </p:nvSpPr>
        <p:spPr>
          <a:xfrm>
            <a:off x="583997" y="256131"/>
            <a:ext cx="616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     </a:t>
            </a:r>
          </a:p>
        </p:txBody>
      </p:sp>
      <p:sp>
        <p:nvSpPr>
          <p:cNvPr id="8" name="Textfeld 7">
            <a:hlinkClick r:id="rId4" action="ppaction://hlinksldjump"/>
          </p:cNvPr>
          <p:cNvSpPr txBox="1"/>
          <p:nvPr/>
        </p:nvSpPr>
        <p:spPr>
          <a:xfrm>
            <a:off x="5700957" y="248723"/>
            <a:ext cx="473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     </a:t>
            </a:r>
          </a:p>
        </p:txBody>
      </p:sp>
      <p:sp>
        <p:nvSpPr>
          <p:cNvPr id="9" name="Textfeld 8">
            <a:hlinkClick r:id="rId5" action="ppaction://hlinksldjump"/>
          </p:cNvPr>
          <p:cNvSpPr txBox="1"/>
          <p:nvPr/>
        </p:nvSpPr>
        <p:spPr>
          <a:xfrm>
            <a:off x="4585371" y="275299"/>
            <a:ext cx="1110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     </a:t>
            </a:r>
          </a:p>
        </p:txBody>
      </p:sp>
      <p:sp>
        <p:nvSpPr>
          <p:cNvPr id="10" name="Textfeld 9">
            <a:hlinkClick r:id="rId6" action="ppaction://hlinksldjump"/>
          </p:cNvPr>
          <p:cNvSpPr txBox="1"/>
          <p:nvPr/>
        </p:nvSpPr>
        <p:spPr>
          <a:xfrm>
            <a:off x="3822625" y="220221"/>
            <a:ext cx="749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     </a:t>
            </a:r>
          </a:p>
        </p:txBody>
      </p:sp>
      <p:sp>
        <p:nvSpPr>
          <p:cNvPr id="11" name="Textfeld 10">
            <a:hlinkClick r:id="rId7" action="ppaction://hlinksldjump"/>
          </p:cNvPr>
          <p:cNvSpPr txBox="1"/>
          <p:nvPr/>
        </p:nvSpPr>
        <p:spPr>
          <a:xfrm>
            <a:off x="2983726" y="267863"/>
            <a:ext cx="766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     </a:t>
            </a:r>
          </a:p>
        </p:txBody>
      </p:sp>
      <p:sp>
        <p:nvSpPr>
          <p:cNvPr id="12" name="Textfeld 11">
            <a:hlinkClick r:id="rId8" action="ppaction://hlinksldjump"/>
          </p:cNvPr>
          <p:cNvSpPr txBox="1"/>
          <p:nvPr/>
        </p:nvSpPr>
        <p:spPr>
          <a:xfrm>
            <a:off x="2035770" y="275299"/>
            <a:ext cx="875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     </a:t>
            </a:r>
          </a:p>
        </p:txBody>
      </p:sp>
      <p:sp>
        <p:nvSpPr>
          <p:cNvPr id="13" name="Textfeld 12">
            <a:hlinkClick r:id="rId9" action="ppaction://hlinksldjump"/>
          </p:cNvPr>
          <p:cNvSpPr txBox="1"/>
          <p:nvPr/>
        </p:nvSpPr>
        <p:spPr>
          <a:xfrm>
            <a:off x="6221224" y="220221"/>
            <a:ext cx="122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     </a:t>
            </a:r>
          </a:p>
        </p:txBody>
      </p:sp>
      <p:sp>
        <p:nvSpPr>
          <p:cNvPr id="14" name="Textfeld 13">
            <a:hlinkClick r:id="rId10" action="ppaction://hlinksldjump"/>
          </p:cNvPr>
          <p:cNvSpPr txBox="1"/>
          <p:nvPr/>
        </p:nvSpPr>
        <p:spPr>
          <a:xfrm>
            <a:off x="1273023" y="275299"/>
            <a:ext cx="690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     </a:t>
            </a:r>
          </a:p>
        </p:txBody>
      </p:sp>
      <p:sp>
        <p:nvSpPr>
          <p:cNvPr id="15" name="Textfeld 14">
            <a:hlinkClick r:id="rId11" action="ppaction://hlinksldjump"/>
          </p:cNvPr>
          <p:cNvSpPr txBox="1"/>
          <p:nvPr/>
        </p:nvSpPr>
        <p:spPr>
          <a:xfrm>
            <a:off x="7496352" y="248723"/>
            <a:ext cx="632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     </a:t>
            </a:r>
          </a:p>
        </p:txBody>
      </p:sp>
      <p:sp>
        <p:nvSpPr>
          <p:cNvPr id="16" name="Textfeld 15">
            <a:hlinkClick r:id="rId12" action="ppaction://hlinksldjump"/>
          </p:cNvPr>
          <p:cNvSpPr txBox="1"/>
          <p:nvPr/>
        </p:nvSpPr>
        <p:spPr>
          <a:xfrm>
            <a:off x="8175860" y="236964"/>
            <a:ext cx="392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     </a:t>
            </a:r>
          </a:p>
        </p:txBody>
      </p:sp>
      <p:sp>
        <p:nvSpPr>
          <p:cNvPr id="4" name="Pfeil: nach rechts 3"/>
          <p:cNvSpPr/>
          <p:nvPr/>
        </p:nvSpPr>
        <p:spPr>
          <a:xfrm flipH="1">
            <a:off x="8771480" y="124405"/>
            <a:ext cx="1689592" cy="6543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8865023" y="248723"/>
            <a:ext cx="1798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Hier auswählen</a:t>
            </a:r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0955" y="1064490"/>
            <a:ext cx="1838325" cy="1752600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9454793" y="2817090"/>
            <a:ext cx="1838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www.luftdicht.de</a:t>
            </a:r>
          </a:p>
        </p:txBody>
      </p:sp>
      <p:sp>
        <p:nvSpPr>
          <p:cNvPr id="20" name="Untertitel 2"/>
          <p:cNvSpPr txBox="1">
            <a:spLocks/>
          </p:cNvSpPr>
          <p:nvPr/>
        </p:nvSpPr>
        <p:spPr>
          <a:xfrm>
            <a:off x="534511" y="4898204"/>
            <a:ext cx="10709121" cy="1670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800" dirty="0"/>
              <a:t>Die Funktionen sind auf Blätter der Excelmappe verteilt.</a:t>
            </a:r>
          </a:p>
          <a:p>
            <a:r>
              <a:rPr lang="de-DE" sz="2800" dirty="0"/>
              <a:t>Dadurch ist ein sehr flache Struktur möglich. </a:t>
            </a:r>
          </a:p>
          <a:p>
            <a:r>
              <a:rPr lang="de-DE" sz="2800" dirty="0"/>
              <a:t>Jeder Vorgang ist nur ein bis zwei Mausklicks entfernt.</a:t>
            </a:r>
          </a:p>
        </p:txBody>
      </p:sp>
    </p:spTree>
    <p:extLst>
      <p:ext uri="{BB962C8B-B14F-4D97-AF65-F5344CB8AC3E}">
        <p14:creationId xmlns:p14="http://schemas.microsoft.com/office/powerpoint/2010/main" val="1100518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37863" y="893084"/>
            <a:ext cx="3562651" cy="532120"/>
          </a:xfrm>
        </p:spPr>
        <p:txBody>
          <a:bodyPr>
            <a:normAutofit/>
          </a:bodyPr>
          <a:lstStyle/>
          <a:p>
            <a:pPr algn="ctr"/>
            <a:r>
              <a:rPr lang="de-DE" sz="3200" b="1" dirty="0"/>
              <a:t>Das Blatt „</a:t>
            </a:r>
            <a:r>
              <a:rPr lang="de-DE" sz="3200" b="1" dirty="0">
                <a:solidFill>
                  <a:srgbClr val="FF0000"/>
                </a:solidFill>
              </a:rPr>
              <a:t>Alles</a:t>
            </a:r>
            <a:r>
              <a:rPr lang="de-DE" sz="3200" b="1" dirty="0"/>
              <a:t>“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8363023" y="2536847"/>
            <a:ext cx="394562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Im Blatt „Alles“ ist in einem Diagramm der Gesamtverlauf von Messwerten und Analysewerten dargestellt, sofern sie im Blatt „Daten“ für die Anzeige freigeschaltet sind.</a:t>
            </a:r>
          </a:p>
          <a:p>
            <a:r>
              <a:rPr lang="de-DE" sz="2400" dirty="0"/>
              <a:t>In einer Legende ist angegeben, was dargestellt ist. 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17" y="1540637"/>
            <a:ext cx="8208506" cy="507450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997" y="275299"/>
            <a:ext cx="7943928" cy="33099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0" name="Textfeld 19">
            <a:hlinkClick r:id="rId4" action="ppaction://hlinksldjump"/>
          </p:cNvPr>
          <p:cNvSpPr txBox="1"/>
          <p:nvPr/>
        </p:nvSpPr>
        <p:spPr>
          <a:xfrm>
            <a:off x="583997" y="256131"/>
            <a:ext cx="616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     </a:t>
            </a:r>
          </a:p>
        </p:txBody>
      </p:sp>
      <p:sp>
        <p:nvSpPr>
          <p:cNvPr id="21" name="Textfeld 20">
            <a:hlinkClick r:id="rId5" action="ppaction://hlinksldjump"/>
          </p:cNvPr>
          <p:cNvSpPr txBox="1"/>
          <p:nvPr/>
        </p:nvSpPr>
        <p:spPr>
          <a:xfrm>
            <a:off x="5700957" y="248723"/>
            <a:ext cx="473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     </a:t>
            </a:r>
          </a:p>
        </p:txBody>
      </p:sp>
      <p:sp>
        <p:nvSpPr>
          <p:cNvPr id="22" name="Textfeld 21">
            <a:hlinkClick r:id="rId6" action="ppaction://hlinksldjump"/>
          </p:cNvPr>
          <p:cNvSpPr txBox="1"/>
          <p:nvPr/>
        </p:nvSpPr>
        <p:spPr>
          <a:xfrm>
            <a:off x="4585371" y="275299"/>
            <a:ext cx="1110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     </a:t>
            </a:r>
          </a:p>
        </p:txBody>
      </p:sp>
      <p:sp>
        <p:nvSpPr>
          <p:cNvPr id="23" name="Textfeld 22">
            <a:hlinkClick r:id="rId7" action="ppaction://hlinksldjump"/>
          </p:cNvPr>
          <p:cNvSpPr txBox="1"/>
          <p:nvPr/>
        </p:nvSpPr>
        <p:spPr>
          <a:xfrm>
            <a:off x="3822625" y="220221"/>
            <a:ext cx="749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     </a:t>
            </a:r>
          </a:p>
        </p:txBody>
      </p:sp>
      <p:sp>
        <p:nvSpPr>
          <p:cNvPr id="24" name="Textfeld 23">
            <a:hlinkClick r:id="rId8" action="ppaction://hlinksldjump"/>
          </p:cNvPr>
          <p:cNvSpPr txBox="1"/>
          <p:nvPr/>
        </p:nvSpPr>
        <p:spPr>
          <a:xfrm>
            <a:off x="2983726" y="267863"/>
            <a:ext cx="766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     </a:t>
            </a:r>
          </a:p>
        </p:txBody>
      </p:sp>
      <p:sp>
        <p:nvSpPr>
          <p:cNvPr id="25" name="Textfeld 24">
            <a:hlinkClick r:id="rId9" action="ppaction://hlinksldjump"/>
          </p:cNvPr>
          <p:cNvSpPr txBox="1"/>
          <p:nvPr/>
        </p:nvSpPr>
        <p:spPr>
          <a:xfrm>
            <a:off x="2035770" y="275299"/>
            <a:ext cx="875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     </a:t>
            </a:r>
          </a:p>
        </p:txBody>
      </p:sp>
      <p:sp>
        <p:nvSpPr>
          <p:cNvPr id="26" name="Textfeld 25">
            <a:hlinkClick r:id="rId10" action="ppaction://hlinksldjump"/>
          </p:cNvPr>
          <p:cNvSpPr txBox="1"/>
          <p:nvPr/>
        </p:nvSpPr>
        <p:spPr>
          <a:xfrm>
            <a:off x="6221224" y="220221"/>
            <a:ext cx="122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     </a:t>
            </a:r>
          </a:p>
        </p:txBody>
      </p:sp>
      <p:sp>
        <p:nvSpPr>
          <p:cNvPr id="27" name="Textfeld 26">
            <a:hlinkClick r:id="rId11" action="ppaction://hlinksldjump"/>
          </p:cNvPr>
          <p:cNvSpPr txBox="1"/>
          <p:nvPr/>
        </p:nvSpPr>
        <p:spPr>
          <a:xfrm>
            <a:off x="1273023" y="275299"/>
            <a:ext cx="690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     </a:t>
            </a:r>
          </a:p>
        </p:txBody>
      </p:sp>
      <p:sp>
        <p:nvSpPr>
          <p:cNvPr id="28" name="Textfeld 27">
            <a:hlinkClick r:id="rId12" action="ppaction://hlinksldjump"/>
          </p:cNvPr>
          <p:cNvSpPr txBox="1"/>
          <p:nvPr/>
        </p:nvSpPr>
        <p:spPr>
          <a:xfrm>
            <a:off x="7496352" y="248723"/>
            <a:ext cx="632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     </a:t>
            </a:r>
          </a:p>
        </p:txBody>
      </p:sp>
      <p:sp>
        <p:nvSpPr>
          <p:cNvPr id="29" name="Textfeld 28">
            <a:hlinkClick r:id="rId13" action="ppaction://hlinksldjump"/>
          </p:cNvPr>
          <p:cNvSpPr txBox="1"/>
          <p:nvPr/>
        </p:nvSpPr>
        <p:spPr>
          <a:xfrm>
            <a:off x="8175860" y="236964"/>
            <a:ext cx="392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     </a:t>
            </a:r>
          </a:p>
        </p:txBody>
      </p:sp>
      <p:sp>
        <p:nvSpPr>
          <p:cNvPr id="30" name="Pfeil: nach rechts 29"/>
          <p:cNvSpPr/>
          <p:nvPr/>
        </p:nvSpPr>
        <p:spPr>
          <a:xfrm flipH="1">
            <a:off x="8771480" y="124405"/>
            <a:ext cx="1689592" cy="6543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Textfeld 30"/>
          <p:cNvSpPr txBox="1"/>
          <p:nvPr/>
        </p:nvSpPr>
        <p:spPr>
          <a:xfrm>
            <a:off x="8865023" y="248723"/>
            <a:ext cx="1798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Hier auswählen</a:t>
            </a:r>
          </a:p>
        </p:txBody>
      </p:sp>
      <p:cxnSp>
        <p:nvCxnSpPr>
          <p:cNvPr id="18" name="Gerade Verbindung mit Pfeil 17"/>
          <p:cNvCxnSpPr/>
          <p:nvPr/>
        </p:nvCxnSpPr>
        <p:spPr>
          <a:xfrm flipH="1" flipV="1">
            <a:off x="7806051" y="632872"/>
            <a:ext cx="6591" cy="333419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8879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18743" y="690631"/>
            <a:ext cx="4261474" cy="760082"/>
          </a:xfrm>
        </p:spPr>
        <p:txBody>
          <a:bodyPr>
            <a:noAutofit/>
          </a:bodyPr>
          <a:lstStyle/>
          <a:p>
            <a:pPr algn="ctr"/>
            <a:r>
              <a:rPr lang="de-DE" sz="3200" b="1" dirty="0"/>
              <a:t>Die Blätter „</a:t>
            </a:r>
            <a:r>
              <a:rPr lang="de-DE" sz="3200" b="1" dirty="0">
                <a:solidFill>
                  <a:srgbClr val="FF0000"/>
                </a:solidFill>
              </a:rPr>
              <a:t>1</a:t>
            </a:r>
            <a:r>
              <a:rPr lang="de-DE" sz="3200" b="1" dirty="0"/>
              <a:t>“ bis „</a:t>
            </a:r>
            <a:r>
              <a:rPr lang="de-DE" sz="3200" b="1" dirty="0">
                <a:solidFill>
                  <a:srgbClr val="FF0000"/>
                </a:solidFill>
              </a:rPr>
              <a:t>31</a:t>
            </a:r>
            <a:r>
              <a:rPr lang="de-DE" sz="3200" b="1" dirty="0"/>
              <a:t>“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8419009" y="1257522"/>
            <a:ext cx="394562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In diesen Blättern ist jeweils ein Abschnitt des Gesamtverlaufes dargestellt.</a:t>
            </a:r>
          </a:p>
          <a:p>
            <a:endParaRPr lang="de-DE" sz="2400" dirty="0"/>
          </a:p>
          <a:p>
            <a:r>
              <a:rPr lang="de-DE" sz="2400" dirty="0"/>
              <a:t>Sie werden deshalb „Abschnittsdiagramme“ genannt. Ihre zeitliche Ausdehnung ist einstellbar.</a:t>
            </a:r>
          </a:p>
          <a:p>
            <a:endParaRPr lang="de-DE" sz="2400" dirty="0"/>
          </a:p>
          <a:p>
            <a:r>
              <a:rPr lang="de-DE" sz="2400" dirty="0"/>
              <a:t>Über Tastenkombinationen können Kommentarmarken eingefügt werden. Diese sind mit zugehörigen Marken im Blatt Gutachten verlinkt.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9" y="1309511"/>
            <a:ext cx="8314262" cy="5131728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8548828" y="-93021"/>
            <a:ext cx="10870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/>
              <a:t>. . .</a:t>
            </a:r>
          </a:p>
        </p:txBody>
      </p:sp>
      <p:pic>
        <p:nvPicPr>
          <p:cNvPr id="20" name="Grafik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997" y="275299"/>
            <a:ext cx="7943928" cy="33099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1" name="Textfeld 20">
            <a:hlinkClick r:id="rId4" action="ppaction://hlinksldjump"/>
          </p:cNvPr>
          <p:cNvSpPr txBox="1"/>
          <p:nvPr/>
        </p:nvSpPr>
        <p:spPr>
          <a:xfrm>
            <a:off x="583997" y="256131"/>
            <a:ext cx="616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     </a:t>
            </a:r>
          </a:p>
        </p:txBody>
      </p:sp>
      <p:sp>
        <p:nvSpPr>
          <p:cNvPr id="22" name="Textfeld 21">
            <a:hlinkClick r:id="rId5" action="ppaction://hlinksldjump"/>
          </p:cNvPr>
          <p:cNvSpPr txBox="1"/>
          <p:nvPr/>
        </p:nvSpPr>
        <p:spPr>
          <a:xfrm>
            <a:off x="5700957" y="248723"/>
            <a:ext cx="473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     </a:t>
            </a:r>
          </a:p>
        </p:txBody>
      </p:sp>
      <p:sp>
        <p:nvSpPr>
          <p:cNvPr id="23" name="Textfeld 22">
            <a:hlinkClick r:id="rId6" action="ppaction://hlinksldjump"/>
          </p:cNvPr>
          <p:cNvSpPr txBox="1"/>
          <p:nvPr/>
        </p:nvSpPr>
        <p:spPr>
          <a:xfrm>
            <a:off x="4585371" y="275299"/>
            <a:ext cx="1110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     </a:t>
            </a:r>
          </a:p>
        </p:txBody>
      </p:sp>
      <p:sp>
        <p:nvSpPr>
          <p:cNvPr id="24" name="Textfeld 23">
            <a:hlinkClick r:id="rId7" action="ppaction://hlinksldjump"/>
          </p:cNvPr>
          <p:cNvSpPr txBox="1"/>
          <p:nvPr/>
        </p:nvSpPr>
        <p:spPr>
          <a:xfrm>
            <a:off x="3822625" y="220221"/>
            <a:ext cx="749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     </a:t>
            </a:r>
          </a:p>
        </p:txBody>
      </p:sp>
      <p:sp>
        <p:nvSpPr>
          <p:cNvPr id="25" name="Textfeld 24">
            <a:hlinkClick r:id="rId8" action="ppaction://hlinksldjump"/>
          </p:cNvPr>
          <p:cNvSpPr txBox="1"/>
          <p:nvPr/>
        </p:nvSpPr>
        <p:spPr>
          <a:xfrm>
            <a:off x="2983726" y="267863"/>
            <a:ext cx="766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     </a:t>
            </a:r>
          </a:p>
        </p:txBody>
      </p:sp>
      <p:sp>
        <p:nvSpPr>
          <p:cNvPr id="26" name="Textfeld 25">
            <a:hlinkClick r:id="rId9" action="ppaction://hlinksldjump"/>
          </p:cNvPr>
          <p:cNvSpPr txBox="1"/>
          <p:nvPr/>
        </p:nvSpPr>
        <p:spPr>
          <a:xfrm>
            <a:off x="2035770" y="275299"/>
            <a:ext cx="875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     </a:t>
            </a:r>
          </a:p>
        </p:txBody>
      </p:sp>
      <p:sp>
        <p:nvSpPr>
          <p:cNvPr id="27" name="Textfeld 26">
            <a:hlinkClick r:id="rId10" action="ppaction://hlinksldjump"/>
          </p:cNvPr>
          <p:cNvSpPr txBox="1"/>
          <p:nvPr/>
        </p:nvSpPr>
        <p:spPr>
          <a:xfrm>
            <a:off x="6221224" y="220221"/>
            <a:ext cx="122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     </a:t>
            </a:r>
          </a:p>
        </p:txBody>
      </p:sp>
      <p:sp>
        <p:nvSpPr>
          <p:cNvPr id="28" name="Textfeld 27">
            <a:hlinkClick r:id="rId11" action="ppaction://hlinksldjump"/>
          </p:cNvPr>
          <p:cNvSpPr txBox="1"/>
          <p:nvPr/>
        </p:nvSpPr>
        <p:spPr>
          <a:xfrm>
            <a:off x="1247310" y="248723"/>
            <a:ext cx="690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     </a:t>
            </a:r>
          </a:p>
        </p:txBody>
      </p:sp>
      <p:sp>
        <p:nvSpPr>
          <p:cNvPr id="29" name="Textfeld 28">
            <a:hlinkClick r:id="rId12" action="ppaction://hlinksldjump"/>
          </p:cNvPr>
          <p:cNvSpPr txBox="1"/>
          <p:nvPr/>
        </p:nvSpPr>
        <p:spPr>
          <a:xfrm>
            <a:off x="7496352" y="248723"/>
            <a:ext cx="632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     </a:t>
            </a:r>
          </a:p>
        </p:txBody>
      </p:sp>
      <p:sp>
        <p:nvSpPr>
          <p:cNvPr id="30" name="Textfeld 29">
            <a:hlinkClick r:id="rId13" action="ppaction://hlinksldjump"/>
          </p:cNvPr>
          <p:cNvSpPr txBox="1"/>
          <p:nvPr/>
        </p:nvSpPr>
        <p:spPr>
          <a:xfrm>
            <a:off x="8175860" y="236964"/>
            <a:ext cx="392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     </a:t>
            </a:r>
          </a:p>
        </p:txBody>
      </p:sp>
      <p:sp>
        <p:nvSpPr>
          <p:cNvPr id="31" name="Pfeil: nach rechts 30"/>
          <p:cNvSpPr/>
          <p:nvPr/>
        </p:nvSpPr>
        <p:spPr>
          <a:xfrm flipH="1">
            <a:off x="9693533" y="106750"/>
            <a:ext cx="1689592" cy="6543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Textfeld 31"/>
          <p:cNvSpPr txBox="1"/>
          <p:nvPr/>
        </p:nvSpPr>
        <p:spPr>
          <a:xfrm>
            <a:off x="9787076" y="231068"/>
            <a:ext cx="1798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Hier auswählen</a:t>
            </a:r>
          </a:p>
        </p:txBody>
      </p:sp>
      <p:cxnSp>
        <p:nvCxnSpPr>
          <p:cNvPr id="19" name="Gerade Verbindung mit Pfeil 18"/>
          <p:cNvCxnSpPr/>
          <p:nvPr/>
        </p:nvCxnSpPr>
        <p:spPr>
          <a:xfrm flipH="1" flipV="1">
            <a:off x="8365721" y="650809"/>
            <a:ext cx="6590" cy="240326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0586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70366" y="998972"/>
            <a:ext cx="5697895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Das Blatt "Start„ enthält Voreinstellungen, die bei der Benutzung der Excelmappe verwendet werden.</a:t>
            </a:r>
          </a:p>
          <a:p>
            <a:r>
              <a:rPr lang="de-DE" dirty="0"/>
              <a:t>Z.B.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Stammordner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Auftragnehmer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Auftraggeber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Objekt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Projektkennung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Aufstellungsorte der Datenlogger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Druckumfang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Steuerung der Diagrammachsen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Formatierung von Kommentar-Marken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Vorgaben zu den Datenquellen</a:t>
            </a:r>
          </a:p>
          <a:p>
            <a:endParaRPr lang="de-DE" sz="1000" dirty="0"/>
          </a:p>
          <a:p>
            <a:r>
              <a:rPr lang="de-DE" dirty="0"/>
              <a:t>Diese Vorgaben werden an verschiedenen Stellen der erzeugten Dokumente wiedergegeben.</a:t>
            </a:r>
          </a:p>
          <a:p>
            <a:endParaRPr lang="de-DE" sz="1000" dirty="0"/>
          </a:p>
          <a:p>
            <a:r>
              <a:rPr lang="de-DE" dirty="0"/>
              <a:t>So müssen sie nicht mehrfach eingegeben werden. </a:t>
            </a:r>
          </a:p>
          <a:p>
            <a:endParaRPr lang="de-DE" sz="800" dirty="0"/>
          </a:p>
          <a:p>
            <a:r>
              <a:rPr lang="de-DE" dirty="0"/>
              <a:t>Bitte benutzen Sie die blau hinterlegten Hilfetext-Aufrufe.</a:t>
            </a:r>
          </a:p>
          <a:p>
            <a:endParaRPr lang="de-DE" sz="800" dirty="0"/>
          </a:p>
          <a:p>
            <a:r>
              <a:rPr lang="de-DE" dirty="0"/>
              <a:t>Außerdem sind Links zu Dokumenten im Internet aufgeführt. 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3845" y="81084"/>
            <a:ext cx="6358092" cy="671953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9" name="Textfeld 8">
            <a:hlinkClick r:id="rId3" action="ppaction://hlinkpres?slideindex=2&amp;slidetitle=Das Blatt „Start“"/>
          </p:cNvPr>
          <p:cNvSpPr txBox="1"/>
          <p:nvPr/>
        </p:nvSpPr>
        <p:spPr>
          <a:xfrm>
            <a:off x="1454374" y="143955"/>
            <a:ext cx="529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     </a:t>
            </a:r>
          </a:p>
        </p:txBody>
      </p:sp>
      <p:sp>
        <p:nvSpPr>
          <p:cNvPr id="10" name="Textfeld 9">
            <a:hlinkClick r:id="rId4" action="ppaction://hlinkpres?slideindex=8&amp;slidetitle=Das Blatt „aw“"/>
          </p:cNvPr>
          <p:cNvSpPr txBox="1"/>
          <p:nvPr/>
        </p:nvSpPr>
        <p:spPr>
          <a:xfrm>
            <a:off x="5353423" y="143955"/>
            <a:ext cx="391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     </a:t>
            </a:r>
          </a:p>
        </p:txBody>
      </p:sp>
      <p:sp>
        <p:nvSpPr>
          <p:cNvPr id="11" name="Textfeld 10">
            <a:hlinkClick r:id="rId5" action="ppaction://hlinkpres?slideindex=7&amp;slidetitle=Das Blatt „Gutachten“"/>
          </p:cNvPr>
          <p:cNvSpPr txBox="1"/>
          <p:nvPr/>
        </p:nvSpPr>
        <p:spPr>
          <a:xfrm>
            <a:off x="4523766" y="179767"/>
            <a:ext cx="808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     </a:t>
            </a:r>
          </a:p>
        </p:txBody>
      </p:sp>
      <p:sp>
        <p:nvSpPr>
          <p:cNvPr id="12" name="Textfeld 11">
            <a:hlinkClick r:id="rId6" action="ppaction://hlinkpres?slideindex=6&amp;slidetitle=Das Blatt „Matrix“"/>
          </p:cNvPr>
          <p:cNvSpPr txBox="1"/>
          <p:nvPr/>
        </p:nvSpPr>
        <p:spPr>
          <a:xfrm>
            <a:off x="3973386" y="153986"/>
            <a:ext cx="529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     </a:t>
            </a:r>
          </a:p>
        </p:txBody>
      </p:sp>
      <p:sp>
        <p:nvSpPr>
          <p:cNvPr id="13" name="Textfeld 12">
            <a:hlinkClick r:id="rId7" action="ppaction://hlinkpres?slideindex=5&amp;slidetitle=Das Blatt „Bericht“"/>
          </p:cNvPr>
          <p:cNvSpPr txBox="1"/>
          <p:nvPr/>
        </p:nvSpPr>
        <p:spPr>
          <a:xfrm>
            <a:off x="3310023" y="111689"/>
            <a:ext cx="619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     </a:t>
            </a:r>
          </a:p>
        </p:txBody>
      </p:sp>
      <p:sp>
        <p:nvSpPr>
          <p:cNvPr id="14" name="Textfeld 13">
            <a:hlinkClick r:id="rId8" action="ppaction://hlinkpres?slideindex=4&amp;slidetitle=Das Blatt „Analyse“"/>
          </p:cNvPr>
          <p:cNvSpPr txBox="1"/>
          <p:nvPr/>
        </p:nvSpPr>
        <p:spPr>
          <a:xfrm>
            <a:off x="2600708" y="148869"/>
            <a:ext cx="665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     </a:t>
            </a:r>
          </a:p>
        </p:txBody>
      </p:sp>
      <p:sp>
        <p:nvSpPr>
          <p:cNvPr id="15" name="Textfeld 14">
            <a:hlinkClick r:id="rId9" action="ppaction://hlinkpres?slideindex=9&amp;slidetitle=Das Blatt „Erklärungen“"/>
          </p:cNvPr>
          <p:cNvSpPr txBox="1"/>
          <p:nvPr/>
        </p:nvSpPr>
        <p:spPr>
          <a:xfrm>
            <a:off x="5746079" y="153986"/>
            <a:ext cx="935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     </a:t>
            </a:r>
          </a:p>
        </p:txBody>
      </p:sp>
      <p:sp>
        <p:nvSpPr>
          <p:cNvPr id="16" name="Textfeld 15">
            <a:hlinkClick r:id="rId10" action="ppaction://hlinkpres?slideindex=3&amp;slidetitle=Das Blatt „Daten“"/>
          </p:cNvPr>
          <p:cNvSpPr txBox="1"/>
          <p:nvPr/>
        </p:nvSpPr>
        <p:spPr>
          <a:xfrm>
            <a:off x="2027541" y="86503"/>
            <a:ext cx="529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     </a:t>
            </a:r>
          </a:p>
        </p:txBody>
      </p:sp>
      <p:sp>
        <p:nvSpPr>
          <p:cNvPr id="18" name="Textfeld 17">
            <a:hlinkClick r:id="rId11" action="ppaction://hlinkpres?slideindex=11&amp;slidetitle=Die Blätter „1“ bis „31“"/>
          </p:cNvPr>
          <p:cNvSpPr txBox="1"/>
          <p:nvPr/>
        </p:nvSpPr>
        <p:spPr>
          <a:xfrm>
            <a:off x="7186658" y="84483"/>
            <a:ext cx="378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    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99" y="494170"/>
            <a:ext cx="2860854" cy="738806"/>
          </a:xfrm>
        </p:spPr>
        <p:txBody>
          <a:bodyPr>
            <a:normAutofit/>
          </a:bodyPr>
          <a:lstStyle/>
          <a:p>
            <a:pPr algn="ctr"/>
            <a:r>
              <a:rPr lang="de-DE" sz="3200" b="1" dirty="0"/>
              <a:t>Das Blatt „</a:t>
            </a:r>
            <a:r>
              <a:rPr lang="de-DE" sz="3200" b="1" dirty="0">
                <a:solidFill>
                  <a:srgbClr val="FF0000"/>
                </a:solidFill>
              </a:rPr>
              <a:t>Start</a:t>
            </a:r>
            <a:r>
              <a:rPr lang="de-DE" sz="3200" b="1" dirty="0"/>
              <a:t>“</a:t>
            </a:r>
          </a:p>
        </p:txBody>
      </p:sp>
      <p:sp>
        <p:nvSpPr>
          <p:cNvPr id="21" name="Textfeld 20">
            <a:hlinkClick r:id="rId12" action="ppaction://hlinksldjump"/>
          </p:cNvPr>
          <p:cNvSpPr txBox="1"/>
          <p:nvPr/>
        </p:nvSpPr>
        <p:spPr>
          <a:xfrm>
            <a:off x="1387457" y="137966"/>
            <a:ext cx="529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     </a:t>
            </a:r>
          </a:p>
        </p:txBody>
      </p:sp>
      <p:sp>
        <p:nvSpPr>
          <p:cNvPr id="22" name="Textfeld 21">
            <a:hlinkClick r:id="rId13" action="ppaction://hlinksldjump"/>
          </p:cNvPr>
          <p:cNvSpPr txBox="1"/>
          <p:nvPr/>
        </p:nvSpPr>
        <p:spPr>
          <a:xfrm>
            <a:off x="5286506" y="137966"/>
            <a:ext cx="391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     </a:t>
            </a:r>
          </a:p>
        </p:txBody>
      </p:sp>
      <p:sp>
        <p:nvSpPr>
          <p:cNvPr id="23" name="Textfeld 22">
            <a:hlinkClick r:id="rId14" action="ppaction://hlinksldjump"/>
          </p:cNvPr>
          <p:cNvSpPr txBox="1"/>
          <p:nvPr/>
        </p:nvSpPr>
        <p:spPr>
          <a:xfrm>
            <a:off x="4456849" y="173778"/>
            <a:ext cx="808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     </a:t>
            </a:r>
          </a:p>
        </p:txBody>
      </p:sp>
      <p:sp>
        <p:nvSpPr>
          <p:cNvPr id="24" name="Textfeld 23">
            <a:hlinkClick r:id="rId15" action="ppaction://hlinksldjump"/>
          </p:cNvPr>
          <p:cNvSpPr txBox="1"/>
          <p:nvPr/>
        </p:nvSpPr>
        <p:spPr>
          <a:xfrm>
            <a:off x="3906469" y="147997"/>
            <a:ext cx="529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     </a:t>
            </a:r>
          </a:p>
        </p:txBody>
      </p:sp>
      <p:sp>
        <p:nvSpPr>
          <p:cNvPr id="25" name="Textfeld 24">
            <a:hlinkClick r:id="rId16" action="ppaction://hlinksldjump"/>
          </p:cNvPr>
          <p:cNvSpPr txBox="1"/>
          <p:nvPr/>
        </p:nvSpPr>
        <p:spPr>
          <a:xfrm>
            <a:off x="3243106" y="105700"/>
            <a:ext cx="619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     </a:t>
            </a:r>
          </a:p>
        </p:txBody>
      </p:sp>
      <p:sp>
        <p:nvSpPr>
          <p:cNvPr id="26" name="Textfeld 25">
            <a:hlinkClick r:id="rId17" action="ppaction://hlinksldjump"/>
          </p:cNvPr>
          <p:cNvSpPr txBox="1"/>
          <p:nvPr/>
        </p:nvSpPr>
        <p:spPr>
          <a:xfrm>
            <a:off x="2533791" y="142880"/>
            <a:ext cx="665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     </a:t>
            </a:r>
          </a:p>
        </p:txBody>
      </p:sp>
      <p:sp>
        <p:nvSpPr>
          <p:cNvPr id="27" name="Textfeld 26">
            <a:hlinkClick r:id="rId18" action="ppaction://hlinksldjump"/>
          </p:cNvPr>
          <p:cNvSpPr txBox="1"/>
          <p:nvPr/>
        </p:nvSpPr>
        <p:spPr>
          <a:xfrm>
            <a:off x="5679162" y="147997"/>
            <a:ext cx="935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     </a:t>
            </a:r>
          </a:p>
        </p:txBody>
      </p:sp>
      <p:sp>
        <p:nvSpPr>
          <p:cNvPr id="30" name="Textfeld 29">
            <a:hlinkClick r:id="rId19" action="ppaction://hlinksldjump"/>
          </p:cNvPr>
          <p:cNvSpPr txBox="1"/>
          <p:nvPr/>
        </p:nvSpPr>
        <p:spPr>
          <a:xfrm>
            <a:off x="7119741" y="78494"/>
            <a:ext cx="378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     </a:t>
            </a:r>
          </a:p>
        </p:txBody>
      </p:sp>
      <p:pic>
        <p:nvPicPr>
          <p:cNvPr id="31" name="Grafik 30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83997" y="275299"/>
            <a:ext cx="7943928" cy="33099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32" name="Textfeld 31">
            <a:hlinkClick r:id="rId12" action="ppaction://hlinksldjump"/>
          </p:cNvPr>
          <p:cNvSpPr txBox="1"/>
          <p:nvPr/>
        </p:nvSpPr>
        <p:spPr>
          <a:xfrm>
            <a:off x="583997" y="256131"/>
            <a:ext cx="616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     </a:t>
            </a:r>
          </a:p>
        </p:txBody>
      </p:sp>
      <p:sp>
        <p:nvSpPr>
          <p:cNvPr id="33" name="Textfeld 32">
            <a:hlinkClick r:id="rId13" action="ppaction://hlinksldjump"/>
          </p:cNvPr>
          <p:cNvSpPr txBox="1"/>
          <p:nvPr/>
        </p:nvSpPr>
        <p:spPr>
          <a:xfrm>
            <a:off x="5700957" y="248723"/>
            <a:ext cx="473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     </a:t>
            </a:r>
          </a:p>
        </p:txBody>
      </p:sp>
      <p:sp>
        <p:nvSpPr>
          <p:cNvPr id="34" name="Textfeld 33">
            <a:hlinkClick r:id="rId14" action="ppaction://hlinksldjump"/>
          </p:cNvPr>
          <p:cNvSpPr txBox="1"/>
          <p:nvPr/>
        </p:nvSpPr>
        <p:spPr>
          <a:xfrm>
            <a:off x="4585371" y="275299"/>
            <a:ext cx="1110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     </a:t>
            </a:r>
          </a:p>
        </p:txBody>
      </p:sp>
      <p:sp>
        <p:nvSpPr>
          <p:cNvPr id="35" name="Textfeld 34">
            <a:hlinkClick r:id="rId15" action="ppaction://hlinksldjump"/>
          </p:cNvPr>
          <p:cNvSpPr txBox="1"/>
          <p:nvPr/>
        </p:nvSpPr>
        <p:spPr>
          <a:xfrm>
            <a:off x="3822625" y="220221"/>
            <a:ext cx="749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     </a:t>
            </a:r>
          </a:p>
        </p:txBody>
      </p:sp>
      <p:sp>
        <p:nvSpPr>
          <p:cNvPr id="36" name="Textfeld 35">
            <a:hlinkClick r:id="rId16" action="ppaction://hlinksldjump"/>
          </p:cNvPr>
          <p:cNvSpPr txBox="1"/>
          <p:nvPr/>
        </p:nvSpPr>
        <p:spPr>
          <a:xfrm>
            <a:off x="2983726" y="267863"/>
            <a:ext cx="766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     </a:t>
            </a:r>
          </a:p>
        </p:txBody>
      </p:sp>
      <p:sp>
        <p:nvSpPr>
          <p:cNvPr id="37" name="Textfeld 36">
            <a:hlinkClick r:id="rId17" action="ppaction://hlinksldjump"/>
          </p:cNvPr>
          <p:cNvSpPr txBox="1"/>
          <p:nvPr/>
        </p:nvSpPr>
        <p:spPr>
          <a:xfrm>
            <a:off x="2035770" y="275299"/>
            <a:ext cx="875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     </a:t>
            </a:r>
          </a:p>
        </p:txBody>
      </p:sp>
      <p:sp>
        <p:nvSpPr>
          <p:cNvPr id="38" name="Textfeld 37">
            <a:hlinkClick r:id="rId18" action="ppaction://hlinksldjump"/>
          </p:cNvPr>
          <p:cNvSpPr txBox="1"/>
          <p:nvPr/>
        </p:nvSpPr>
        <p:spPr>
          <a:xfrm>
            <a:off x="6221224" y="220221"/>
            <a:ext cx="122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     </a:t>
            </a:r>
          </a:p>
        </p:txBody>
      </p:sp>
      <p:sp>
        <p:nvSpPr>
          <p:cNvPr id="39" name="Textfeld 38">
            <a:hlinkClick r:id="rId21" action="ppaction://hlinksldjump"/>
          </p:cNvPr>
          <p:cNvSpPr txBox="1"/>
          <p:nvPr/>
        </p:nvSpPr>
        <p:spPr>
          <a:xfrm>
            <a:off x="1273023" y="275299"/>
            <a:ext cx="690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     </a:t>
            </a:r>
          </a:p>
        </p:txBody>
      </p:sp>
      <p:sp>
        <p:nvSpPr>
          <p:cNvPr id="40" name="Textfeld 39">
            <a:hlinkClick r:id="rId22" action="ppaction://hlinksldjump"/>
          </p:cNvPr>
          <p:cNvSpPr txBox="1"/>
          <p:nvPr/>
        </p:nvSpPr>
        <p:spPr>
          <a:xfrm>
            <a:off x="7496352" y="248723"/>
            <a:ext cx="632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     </a:t>
            </a:r>
          </a:p>
        </p:txBody>
      </p:sp>
      <p:sp>
        <p:nvSpPr>
          <p:cNvPr id="41" name="Textfeld 40">
            <a:hlinkClick r:id="rId19" action="ppaction://hlinksldjump"/>
          </p:cNvPr>
          <p:cNvSpPr txBox="1"/>
          <p:nvPr/>
        </p:nvSpPr>
        <p:spPr>
          <a:xfrm>
            <a:off x="8175860" y="236964"/>
            <a:ext cx="392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     </a:t>
            </a:r>
          </a:p>
        </p:txBody>
      </p:sp>
      <p:sp>
        <p:nvSpPr>
          <p:cNvPr id="42" name="Pfeil: nach rechts 41"/>
          <p:cNvSpPr/>
          <p:nvPr/>
        </p:nvSpPr>
        <p:spPr>
          <a:xfrm flipH="1">
            <a:off x="8771480" y="124405"/>
            <a:ext cx="1689592" cy="6543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Textfeld 42"/>
          <p:cNvSpPr txBox="1"/>
          <p:nvPr/>
        </p:nvSpPr>
        <p:spPr>
          <a:xfrm>
            <a:off x="8865023" y="248723"/>
            <a:ext cx="1798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Hier auswählen</a:t>
            </a:r>
          </a:p>
        </p:txBody>
      </p:sp>
      <p:cxnSp>
        <p:nvCxnSpPr>
          <p:cNvPr id="19" name="Gerade Verbindung mit Pfeil 18"/>
          <p:cNvCxnSpPr/>
          <p:nvPr/>
        </p:nvCxnSpPr>
        <p:spPr>
          <a:xfrm flipH="1" flipV="1">
            <a:off x="1063146" y="475001"/>
            <a:ext cx="921589" cy="237395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2636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rafik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17" y="2508308"/>
            <a:ext cx="9089139" cy="372314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5" name="Grafik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997" y="275299"/>
            <a:ext cx="7943928" cy="33099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36" name="Textfeld 35">
            <a:hlinkClick r:id="rId4" action="ppaction://hlinksldjump"/>
          </p:cNvPr>
          <p:cNvSpPr txBox="1"/>
          <p:nvPr/>
        </p:nvSpPr>
        <p:spPr>
          <a:xfrm>
            <a:off x="583997" y="256131"/>
            <a:ext cx="616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     </a:t>
            </a:r>
          </a:p>
        </p:txBody>
      </p:sp>
      <p:sp>
        <p:nvSpPr>
          <p:cNvPr id="37" name="Textfeld 36">
            <a:hlinkClick r:id="rId5" action="ppaction://hlinksldjump"/>
          </p:cNvPr>
          <p:cNvSpPr txBox="1"/>
          <p:nvPr/>
        </p:nvSpPr>
        <p:spPr>
          <a:xfrm>
            <a:off x="5700957" y="248723"/>
            <a:ext cx="473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     </a:t>
            </a:r>
          </a:p>
        </p:txBody>
      </p:sp>
      <p:sp>
        <p:nvSpPr>
          <p:cNvPr id="38" name="Textfeld 37">
            <a:hlinkClick r:id="rId6" action="ppaction://hlinksldjump"/>
          </p:cNvPr>
          <p:cNvSpPr txBox="1"/>
          <p:nvPr/>
        </p:nvSpPr>
        <p:spPr>
          <a:xfrm>
            <a:off x="4585371" y="275299"/>
            <a:ext cx="1110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     </a:t>
            </a:r>
          </a:p>
        </p:txBody>
      </p:sp>
      <p:sp>
        <p:nvSpPr>
          <p:cNvPr id="39" name="Textfeld 38">
            <a:hlinkClick r:id="rId7" action="ppaction://hlinksldjump"/>
          </p:cNvPr>
          <p:cNvSpPr txBox="1"/>
          <p:nvPr/>
        </p:nvSpPr>
        <p:spPr>
          <a:xfrm>
            <a:off x="3822625" y="220221"/>
            <a:ext cx="749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     </a:t>
            </a:r>
          </a:p>
        </p:txBody>
      </p:sp>
      <p:sp>
        <p:nvSpPr>
          <p:cNvPr id="40" name="Textfeld 39">
            <a:hlinkClick r:id="rId8" action="ppaction://hlinksldjump"/>
          </p:cNvPr>
          <p:cNvSpPr txBox="1"/>
          <p:nvPr/>
        </p:nvSpPr>
        <p:spPr>
          <a:xfrm>
            <a:off x="2983726" y="267863"/>
            <a:ext cx="766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     </a:t>
            </a:r>
          </a:p>
        </p:txBody>
      </p:sp>
      <p:sp>
        <p:nvSpPr>
          <p:cNvPr id="41" name="Textfeld 40">
            <a:hlinkClick r:id="rId9" action="ppaction://hlinksldjump"/>
          </p:cNvPr>
          <p:cNvSpPr txBox="1"/>
          <p:nvPr/>
        </p:nvSpPr>
        <p:spPr>
          <a:xfrm>
            <a:off x="2035770" y="275299"/>
            <a:ext cx="875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     </a:t>
            </a:r>
          </a:p>
        </p:txBody>
      </p:sp>
      <p:sp>
        <p:nvSpPr>
          <p:cNvPr id="42" name="Textfeld 41">
            <a:hlinkClick r:id="rId10" action="ppaction://hlinksldjump"/>
          </p:cNvPr>
          <p:cNvSpPr txBox="1"/>
          <p:nvPr/>
        </p:nvSpPr>
        <p:spPr>
          <a:xfrm>
            <a:off x="6221224" y="220221"/>
            <a:ext cx="122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     </a:t>
            </a:r>
          </a:p>
        </p:txBody>
      </p:sp>
      <p:sp>
        <p:nvSpPr>
          <p:cNvPr id="43" name="Textfeld 42">
            <a:hlinkClick r:id="rId11" action="ppaction://hlinksldjump"/>
          </p:cNvPr>
          <p:cNvSpPr txBox="1"/>
          <p:nvPr/>
        </p:nvSpPr>
        <p:spPr>
          <a:xfrm>
            <a:off x="1273023" y="275299"/>
            <a:ext cx="690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     </a:t>
            </a:r>
          </a:p>
        </p:txBody>
      </p:sp>
      <p:sp>
        <p:nvSpPr>
          <p:cNvPr id="44" name="Textfeld 43">
            <a:hlinkClick r:id="rId12" action="ppaction://hlinksldjump"/>
          </p:cNvPr>
          <p:cNvSpPr txBox="1"/>
          <p:nvPr/>
        </p:nvSpPr>
        <p:spPr>
          <a:xfrm>
            <a:off x="7496352" y="248723"/>
            <a:ext cx="632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     </a:t>
            </a:r>
          </a:p>
        </p:txBody>
      </p:sp>
      <p:sp>
        <p:nvSpPr>
          <p:cNvPr id="45" name="Textfeld 44">
            <a:hlinkClick r:id="rId13" action="ppaction://hlinksldjump"/>
          </p:cNvPr>
          <p:cNvSpPr txBox="1"/>
          <p:nvPr/>
        </p:nvSpPr>
        <p:spPr>
          <a:xfrm>
            <a:off x="8175860" y="236964"/>
            <a:ext cx="392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     </a:t>
            </a:r>
          </a:p>
        </p:txBody>
      </p:sp>
      <p:sp>
        <p:nvSpPr>
          <p:cNvPr id="59" name="Pfeil: nach rechts 58"/>
          <p:cNvSpPr/>
          <p:nvPr/>
        </p:nvSpPr>
        <p:spPr>
          <a:xfrm flipH="1">
            <a:off x="8771480" y="124405"/>
            <a:ext cx="1689592" cy="6543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Textfeld 60"/>
          <p:cNvSpPr txBox="1"/>
          <p:nvPr/>
        </p:nvSpPr>
        <p:spPr>
          <a:xfrm>
            <a:off x="8865023" y="248723"/>
            <a:ext cx="1798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Hier auswählen</a:t>
            </a:r>
          </a:p>
        </p:txBody>
      </p:sp>
      <p:cxnSp>
        <p:nvCxnSpPr>
          <p:cNvPr id="62" name="Gerade Verbindung mit Pfeil 61"/>
          <p:cNvCxnSpPr/>
          <p:nvPr/>
        </p:nvCxnSpPr>
        <p:spPr>
          <a:xfrm flipH="1" flipV="1">
            <a:off x="1705305" y="517302"/>
            <a:ext cx="550223" cy="641115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feld 62"/>
          <p:cNvSpPr txBox="1"/>
          <p:nvPr/>
        </p:nvSpPr>
        <p:spPr>
          <a:xfrm>
            <a:off x="8246378" y="758105"/>
            <a:ext cx="3945622" cy="61555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 </a:t>
            </a:r>
            <a:r>
              <a:rPr lang="de-DE" sz="2400" dirty="0"/>
              <a:t>Das Blatt "Daten" ist die Schaltzentrale der Excelmappe. Enthalten sind:</a:t>
            </a:r>
          </a:p>
          <a:p>
            <a:endParaRPr lang="de-DE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Schaltflächen zur Auslösung von Aktionen, wie Laden und Analyse von Messdaten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Steuerung der Diagrammdarstellung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Auflistung aller geladenen Messdaten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eine Statistik zu den geladenen Messdaten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zahlreiche abrufbare Hilfe- und Erklärungstexte (blau gekennzeichnet)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usw.</a:t>
            </a:r>
          </a:p>
        </p:txBody>
      </p:sp>
      <p:sp>
        <p:nvSpPr>
          <p:cNvPr id="64" name="Titel 1"/>
          <p:cNvSpPr txBox="1">
            <a:spLocks/>
          </p:cNvSpPr>
          <p:nvPr/>
        </p:nvSpPr>
        <p:spPr>
          <a:xfrm>
            <a:off x="-324774" y="1158417"/>
            <a:ext cx="3562651" cy="4764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b="1"/>
              <a:t>Das Blatt „</a:t>
            </a:r>
            <a:r>
              <a:rPr lang="de-DE" sz="3200" b="1">
                <a:solidFill>
                  <a:srgbClr val="FF0000"/>
                </a:solidFill>
              </a:rPr>
              <a:t>Daten</a:t>
            </a:r>
            <a:r>
              <a:rPr lang="de-DE" sz="3200" b="1"/>
              <a:t>“</a:t>
            </a:r>
            <a:endParaRPr lang="de-DE" sz="3200" b="1" dirty="0"/>
          </a:p>
        </p:txBody>
      </p:sp>
    </p:spTree>
    <p:extLst>
      <p:ext uri="{BB962C8B-B14F-4D97-AF65-F5344CB8AC3E}">
        <p14:creationId xmlns:p14="http://schemas.microsoft.com/office/powerpoint/2010/main" val="3532216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9163" y="861551"/>
            <a:ext cx="3562651" cy="702240"/>
          </a:xfrm>
        </p:spPr>
        <p:txBody>
          <a:bodyPr>
            <a:normAutofit/>
          </a:bodyPr>
          <a:lstStyle/>
          <a:p>
            <a:pPr algn="ctr"/>
            <a:r>
              <a:rPr lang="de-DE" sz="3200" b="1" dirty="0"/>
              <a:t>Das Blatt „</a:t>
            </a:r>
            <a:r>
              <a:rPr lang="de-DE" sz="3200" b="1" dirty="0">
                <a:solidFill>
                  <a:srgbClr val="FF0000"/>
                </a:solidFill>
              </a:rPr>
              <a:t>Analyse</a:t>
            </a:r>
            <a:r>
              <a:rPr lang="de-DE" sz="3200" b="1" dirty="0"/>
              <a:t>“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58809" y="3940891"/>
            <a:ext cx="58256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/>
              <a:t>Das </a:t>
            </a:r>
            <a:r>
              <a:rPr lang="de-DE" sz="2400" dirty="0"/>
              <a:t>Blatt "Analyse" enthält Voreinstellungen und Ergebnisse zu den realisierten Analysen.</a:t>
            </a:r>
          </a:p>
          <a:p>
            <a:r>
              <a:rPr lang="de-DE" sz="2400" dirty="0"/>
              <a:t>Und zwar von 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Lüftungsanalyse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aw</a:t>
            </a:r>
            <a:r>
              <a:rPr lang="de-DE" sz="2400" dirty="0"/>
              <a:t>-Wert-Berechnung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TFxx</a:t>
            </a:r>
            <a:r>
              <a:rPr lang="de-DE" sz="2400" dirty="0"/>
              <a:t>-Berechnung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Ö55- und Ö65-Berechnung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31" y="1646595"/>
            <a:ext cx="11989837" cy="221551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6314" y="4460864"/>
            <a:ext cx="3257161" cy="229323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9" name="Textfeld 18"/>
          <p:cNvSpPr txBox="1"/>
          <p:nvPr/>
        </p:nvSpPr>
        <p:spPr>
          <a:xfrm>
            <a:off x="5884444" y="4935895"/>
            <a:ext cx="28956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Weiter ist eine Testhilfe zum </a:t>
            </a:r>
          </a:p>
          <a:p>
            <a:r>
              <a:rPr lang="de-DE" dirty="0"/>
              <a:t>Finden eines geeigneten </a:t>
            </a:r>
          </a:p>
          <a:p>
            <a:r>
              <a:rPr lang="de-DE" dirty="0"/>
              <a:t>Schwellwertes für die </a:t>
            </a:r>
          </a:p>
          <a:p>
            <a:r>
              <a:rPr lang="de-DE" dirty="0"/>
              <a:t>Lüftungsanalyse vorgesehen.</a:t>
            </a:r>
          </a:p>
        </p:txBody>
      </p:sp>
      <p:pic>
        <p:nvPicPr>
          <p:cNvPr id="31" name="Grafik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997" y="275299"/>
            <a:ext cx="7943928" cy="33099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32" name="Textfeld 31">
            <a:hlinkClick r:id="rId5" action="ppaction://hlinksldjump"/>
          </p:cNvPr>
          <p:cNvSpPr txBox="1"/>
          <p:nvPr/>
        </p:nvSpPr>
        <p:spPr>
          <a:xfrm>
            <a:off x="583997" y="256131"/>
            <a:ext cx="616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     </a:t>
            </a:r>
          </a:p>
        </p:txBody>
      </p:sp>
      <p:sp>
        <p:nvSpPr>
          <p:cNvPr id="33" name="Textfeld 32">
            <a:hlinkClick r:id="rId6" action="ppaction://hlinksldjump"/>
          </p:cNvPr>
          <p:cNvSpPr txBox="1"/>
          <p:nvPr/>
        </p:nvSpPr>
        <p:spPr>
          <a:xfrm>
            <a:off x="5700957" y="248723"/>
            <a:ext cx="473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     </a:t>
            </a:r>
          </a:p>
        </p:txBody>
      </p:sp>
      <p:sp>
        <p:nvSpPr>
          <p:cNvPr id="34" name="Textfeld 33">
            <a:hlinkClick r:id="rId7" action="ppaction://hlinksldjump"/>
          </p:cNvPr>
          <p:cNvSpPr txBox="1"/>
          <p:nvPr/>
        </p:nvSpPr>
        <p:spPr>
          <a:xfrm>
            <a:off x="4585371" y="275299"/>
            <a:ext cx="1110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     </a:t>
            </a:r>
          </a:p>
        </p:txBody>
      </p:sp>
      <p:sp>
        <p:nvSpPr>
          <p:cNvPr id="35" name="Textfeld 34">
            <a:hlinkClick r:id="rId8" action="ppaction://hlinksldjump"/>
          </p:cNvPr>
          <p:cNvSpPr txBox="1"/>
          <p:nvPr/>
        </p:nvSpPr>
        <p:spPr>
          <a:xfrm>
            <a:off x="3822625" y="220221"/>
            <a:ext cx="749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     </a:t>
            </a:r>
          </a:p>
        </p:txBody>
      </p:sp>
      <p:sp>
        <p:nvSpPr>
          <p:cNvPr id="36" name="Textfeld 35">
            <a:hlinkClick r:id="rId9" action="ppaction://hlinksldjump"/>
          </p:cNvPr>
          <p:cNvSpPr txBox="1"/>
          <p:nvPr/>
        </p:nvSpPr>
        <p:spPr>
          <a:xfrm>
            <a:off x="2983726" y="267863"/>
            <a:ext cx="766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     </a:t>
            </a:r>
          </a:p>
        </p:txBody>
      </p:sp>
      <p:sp>
        <p:nvSpPr>
          <p:cNvPr id="37" name="Textfeld 36">
            <a:hlinkClick r:id="rId10" action="ppaction://hlinksldjump"/>
          </p:cNvPr>
          <p:cNvSpPr txBox="1"/>
          <p:nvPr/>
        </p:nvSpPr>
        <p:spPr>
          <a:xfrm>
            <a:off x="2035770" y="275299"/>
            <a:ext cx="875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     </a:t>
            </a:r>
          </a:p>
        </p:txBody>
      </p:sp>
      <p:sp>
        <p:nvSpPr>
          <p:cNvPr id="38" name="Textfeld 37">
            <a:hlinkClick r:id="rId11" action="ppaction://hlinksldjump"/>
          </p:cNvPr>
          <p:cNvSpPr txBox="1"/>
          <p:nvPr/>
        </p:nvSpPr>
        <p:spPr>
          <a:xfrm>
            <a:off x="6221224" y="220221"/>
            <a:ext cx="122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     </a:t>
            </a:r>
          </a:p>
        </p:txBody>
      </p:sp>
      <p:sp>
        <p:nvSpPr>
          <p:cNvPr id="39" name="Textfeld 38">
            <a:hlinkClick r:id="rId12" action="ppaction://hlinksldjump"/>
          </p:cNvPr>
          <p:cNvSpPr txBox="1"/>
          <p:nvPr/>
        </p:nvSpPr>
        <p:spPr>
          <a:xfrm>
            <a:off x="1273023" y="275299"/>
            <a:ext cx="690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     </a:t>
            </a:r>
          </a:p>
        </p:txBody>
      </p:sp>
      <p:sp>
        <p:nvSpPr>
          <p:cNvPr id="40" name="Textfeld 39">
            <a:hlinkClick r:id="rId13" action="ppaction://hlinksldjump"/>
          </p:cNvPr>
          <p:cNvSpPr txBox="1"/>
          <p:nvPr/>
        </p:nvSpPr>
        <p:spPr>
          <a:xfrm>
            <a:off x="7496352" y="248723"/>
            <a:ext cx="632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     </a:t>
            </a:r>
          </a:p>
        </p:txBody>
      </p:sp>
      <p:sp>
        <p:nvSpPr>
          <p:cNvPr id="41" name="Textfeld 40">
            <a:hlinkClick r:id="rId14" action="ppaction://hlinksldjump"/>
          </p:cNvPr>
          <p:cNvSpPr txBox="1"/>
          <p:nvPr/>
        </p:nvSpPr>
        <p:spPr>
          <a:xfrm>
            <a:off x="8175860" y="236964"/>
            <a:ext cx="392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     </a:t>
            </a:r>
          </a:p>
        </p:txBody>
      </p:sp>
      <p:sp>
        <p:nvSpPr>
          <p:cNvPr id="42" name="Pfeil: nach rechts 41"/>
          <p:cNvSpPr/>
          <p:nvPr/>
        </p:nvSpPr>
        <p:spPr>
          <a:xfrm flipH="1">
            <a:off x="8771480" y="124405"/>
            <a:ext cx="1689592" cy="6543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Textfeld 42"/>
          <p:cNvSpPr txBox="1"/>
          <p:nvPr/>
        </p:nvSpPr>
        <p:spPr>
          <a:xfrm>
            <a:off x="8865023" y="248723"/>
            <a:ext cx="1798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Hier auswählen</a:t>
            </a:r>
          </a:p>
        </p:txBody>
      </p:sp>
      <p:cxnSp>
        <p:nvCxnSpPr>
          <p:cNvPr id="18" name="Gerade Verbindung mit Pfeil 17"/>
          <p:cNvCxnSpPr>
            <a:endCxn id="37" idx="2"/>
          </p:cNvCxnSpPr>
          <p:nvPr/>
        </p:nvCxnSpPr>
        <p:spPr>
          <a:xfrm flipV="1">
            <a:off x="2473427" y="644631"/>
            <a:ext cx="1" cy="402116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7793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345785" y="2410857"/>
            <a:ext cx="394562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</a:t>
            </a:r>
          </a:p>
          <a:p>
            <a:r>
              <a:rPr lang="de-DE" sz="2400" dirty="0"/>
              <a:t>Im Blatt "Bericht" sind die Analyse-Ergebnisse in einer ausdruckbaren Form zusammengefasst.</a:t>
            </a:r>
          </a:p>
          <a:p>
            <a:endParaRPr lang="de-DE" sz="2400" dirty="0"/>
          </a:p>
          <a:p>
            <a:r>
              <a:rPr lang="de-DE" sz="2400" dirty="0"/>
              <a:t>Einzelne Bereiche können gestaltet bzw. unsichtbar gemacht werden.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0678" y="687690"/>
            <a:ext cx="7153232" cy="609561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8756" y="1070226"/>
            <a:ext cx="3562651" cy="526537"/>
          </a:xfrm>
        </p:spPr>
        <p:txBody>
          <a:bodyPr>
            <a:noAutofit/>
          </a:bodyPr>
          <a:lstStyle/>
          <a:p>
            <a:pPr algn="ctr"/>
            <a:r>
              <a:rPr lang="de-DE" sz="3200" b="1" dirty="0"/>
              <a:t>Das Blatt „</a:t>
            </a:r>
            <a:r>
              <a:rPr lang="de-DE" sz="3200" b="1" dirty="0">
                <a:solidFill>
                  <a:srgbClr val="FF0000"/>
                </a:solidFill>
              </a:rPr>
              <a:t>Bericht</a:t>
            </a:r>
            <a:r>
              <a:rPr lang="de-DE" sz="3200" b="1" dirty="0"/>
              <a:t>“</a:t>
            </a:r>
          </a:p>
        </p:txBody>
      </p:sp>
      <p:pic>
        <p:nvPicPr>
          <p:cNvPr id="30" name="Grafik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997" y="275299"/>
            <a:ext cx="7943928" cy="33099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31" name="Textfeld 30">
            <a:hlinkClick r:id="rId4" action="ppaction://hlinksldjump"/>
          </p:cNvPr>
          <p:cNvSpPr txBox="1"/>
          <p:nvPr/>
        </p:nvSpPr>
        <p:spPr>
          <a:xfrm>
            <a:off x="583997" y="256131"/>
            <a:ext cx="616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     </a:t>
            </a:r>
          </a:p>
        </p:txBody>
      </p:sp>
      <p:sp>
        <p:nvSpPr>
          <p:cNvPr id="32" name="Textfeld 31">
            <a:hlinkClick r:id="rId5" action="ppaction://hlinksldjump"/>
          </p:cNvPr>
          <p:cNvSpPr txBox="1"/>
          <p:nvPr/>
        </p:nvSpPr>
        <p:spPr>
          <a:xfrm>
            <a:off x="5700957" y="248723"/>
            <a:ext cx="473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     </a:t>
            </a:r>
          </a:p>
        </p:txBody>
      </p:sp>
      <p:sp>
        <p:nvSpPr>
          <p:cNvPr id="33" name="Textfeld 32">
            <a:hlinkClick r:id="rId6" action="ppaction://hlinksldjump"/>
          </p:cNvPr>
          <p:cNvSpPr txBox="1"/>
          <p:nvPr/>
        </p:nvSpPr>
        <p:spPr>
          <a:xfrm>
            <a:off x="4585371" y="275299"/>
            <a:ext cx="1110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     </a:t>
            </a:r>
          </a:p>
        </p:txBody>
      </p:sp>
      <p:sp>
        <p:nvSpPr>
          <p:cNvPr id="34" name="Textfeld 33">
            <a:hlinkClick r:id="rId7" action="ppaction://hlinksldjump"/>
          </p:cNvPr>
          <p:cNvSpPr txBox="1"/>
          <p:nvPr/>
        </p:nvSpPr>
        <p:spPr>
          <a:xfrm>
            <a:off x="3822625" y="220221"/>
            <a:ext cx="749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     </a:t>
            </a:r>
          </a:p>
        </p:txBody>
      </p:sp>
      <p:sp>
        <p:nvSpPr>
          <p:cNvPr id="35" name="Textfeld 34">
            <a:hlinkClick r:id="rId8" action="ppaction://hlinksldjump"/>
          </p:cNvPr>
          <p:cNvSpPr txBox="1"/>
          <p:nvPr/>
        </p:nvSpPr>
        <p:spPr>
          <a:xfrm>
            <a:off x="2983726" y="267863"/>
            <a:ext cx="766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     </a:t>
            </a:r>
          </a:p>
        </p:txBody>
      </p:sp>
      <p:sp>
        <p:nvSpPr>
          <p:cNvPr id="36" name="Textfeld 35">
            <a:hlinkClick r:id="rId9" action="ppaction://hlinksldjump"/>
          </p:cNvPr>
          <p:cNvSpPr txBox="1"/>
          <p:nvPr/>
        </p:nvSpPr>
        <p:spPr>
          <a:xfrm>
            <a:off x="2035770" y="275299"/>
            <a:ext cx="875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     </a:t>
            </a:r>
          </a:p>
        </p:txBody>
      </p:sp>
      <p:sp>
        <p:nvSpPr>
          <p:cNvPr id="37" name="Textfeld 36">
            <a:hlinkClick r:id="rId10" action="ppaction://hlinksldjump"/>
          </p:cNvPr>
          <p:cNvSpPr txBox="1"/>
          <p:nvPr/>
        </p:nvSpPr>
        <p:spPr>
          <a:xfrm>
            <a:off x="6221224" y="220221"/>
            <a:ext cx="122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     </a:t>
            </a:r>
          </a:p>
        </p:txBody>
      </p:sp>
      <p:sp>
        <p:nvSpPr>
          <p:cNvPr id="38" name="Textfeld 37">
            <a:hlinkClick r:id="rId11" action="ppaction://hlinksldjump"/>
          </p:cNvPr>
          <p:cNvSpPr txBox="1"/>
          <p:nvPr/>
        </p:nvSpPr>
        <p:spPr>
          <a:xfrm>
            <a:off x="1273023" y="275299"/>
            <a:ext cx="690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     </a:t>
            </a:r>
          </a:p>
        </p:txBody>
      </p:sp>
      <p:sp>
        <p:nvSpPr>
          <p:cNvPr id="39" name="Textfeld 38">
            <a:hlinkClick r:id="rId12" action="ppaction://hlinksldjump"/>
          </p:cNvPr>
          <p:cNvSpPr txBox="1"/>
          <p:nvPr/>
        </p:nvSpPr>
        <p:spPr>
          <a:xfrm>
            <a:off x="7496352" y="248723"/>
            <a:ext cx="632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     </a:t>
            </a:r>
          </a:p>
        </p:txBody>
      </p:sp>
      <p:sp>
        <p:nvSpPr>
          <p:cNvPr id="40" name="Textfeld 39">
            <a:hlinkClick r:id="rId13" action="ppaction://hlinksldjump"/>
          </p:cNvPr>
          <p:cNvSpPr txBox="1"/>
          <p:nvPr/>
        </p:nvSpPr>
        <p:spPr>
          <a:xfrm>
            <a:off x="8175860" y="236964"/>
            <a:ext cx="392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     </a:t>
            </a:r>
          </a:p>
        </p:txBody>
      </p:sp>
      <p:sp>
        <p:nvSpPr>
          <p:cNvPr id="42" name="Textfeld 41"/>
          <p:cNvSpPr txBox="1"/>
          <p:nvPr/>
        </p:nvSpPr>
        <p:spPr>
          <a:xfrm>
            <a:off x="8865023" y="248723"/>
            <a:ext cx="1798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Hier auswählen</a:t>
            </a:r>
          </a:p>
        </p:txBody>
      </p:sp>
      <p:cxnSp>
        <p:nvCxnSpPr>
          <p:cNvPr id="18" name="Gerade Verbindung mit Pfeil 17"/>
          <p:cNvCxnSpPr>
            <a:endCxn id="35" idx="2"/>
          </p:cNvCxnSpPr>
          <p:nvPr/>
        </p:nvCxnSpPr>
        <p:spPr>
          <a:xfrm flipV="1">
            <a:off x="3366855" y="637195"/>
            <a:ext cx="0" cy="463931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Pfeil: nach rechts 40"/>
          <p:cNvSpPr/>
          <p:nvPr/>
        </p:nvSpPr>
        <p:spPr>
          <a:xfrm flipH="1">
            <a:off x="8771480" y="124405"/>
            <a:ext cx="1689592" cy="6543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118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fik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2098" y="2298"/>
            <a:ext cx="8119902" cy="6871933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93530" y="2607347"/>
            <a:ext cx="394562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</a:t>
            </a:r>
            <a:endParaRPr lang="de-DE" sz="2400" dirty="0"/>
          </a:p>
          <a:p>
            <a:r>
              <a:rPr lang="de-DE" sz="2400" dirty="0"/>
              <a:t>Die Tabelle im Blatt „Matrix“ zeigt zu jedem Extremwert der Daten die Werte der anderen Daten zu diesem Zeitpunkt.</a:t>
            </a:r>
          </a:p>
        </p:txBody>
      </p:sp>
      <p:sp>
        <p:nvSpPr>
          <p:cNvPr id="17" name="Textfeld 16">
            <a:hlinkClick r:id="rId3" action="ppaction://hlinkpres?slideindex=11&amp;slidetitle=Die Blätter „1“ bis „31“"/>
          </p:cNvPr>
          <p:cNvSpPr txBox="1"/>
          <p:nvPr/>
        </p:nvSpPr>
        <p:spPr>
          <a:xfrm>
            <a:off x="7218360" y="-94880"/>
            <a:ext cx="378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    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0660" y="1211025"/>
            <a:ext cx="3562651" cy="585260"/>
          </a:xfrm>
        </p:spPr>
        <p:txBody>
          <a:bodyPr>
            <a:normAutofit/>
          </a:bodyPr>
          <a:lstStyle/>
          <a:p>
            <a:pPr algn="ctr"/>
            <a:r>
              <a:rPr lang="de-DE" sz="3200" b="1" dirty="0"/>
              <a:t>Das Blatt „</a:t>
            </a:r>
            <a:r>
              <a:rPr lang="de-DE" sz="3200" b="1" dirty="0">
                <a:solidFill>
                  <a:srgbClr val="FF0000"/>
                </a:solidFill>
              </a:rPr>
              <a:t>Matrix</a:t>
            </a:r>
            <a:r>
              <a:rPr lang="de-DE" sz="3200" b="1" dirty="0"/>
              <a:t>“</a:t>
            </a:r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997" y="275299"/>
            <a:ext cx="7943928" cy="33099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0" name="Textfeld 19">
            <a:hlinkClick r:id="rId5" action="ppaction://hlinksldjump"/>
          </p:cNvPr>
          <p:cNvSpPr txBox="1"/>
          <p:nvPr/>
        </p:nvSpPr>
        <p:spPr>
          <a:xfrm>
            <a:off x="583997" y="256131"/>
            <a:ext cx="616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     </a:t>
            </a:r>
          </a:p>
        </p:txBody>
      </p:sp>
      <p:sp>
        <p:nvSpPr>
          <p:cNvPr id="22" name="Textfeld 21">
            <a:hlinkClick r:id="rId6" action="ppaction://hlinksldjump"/>
          </p:cNvPr>
          <p:cNvSpPr txBox="1"/>
          <p:nvPr/>
        </p:nvSpPr>
        <p:spPr>
          <a:xfrm>
            <a:off x="5700957" y="248723"/>
            <a:ext cx="473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     </a:t>
            </a:r>
          </a:p>
        </p:txBody>
      </p:sp>
      <p:sp>
        <p:nvSpPr>
          <p:cNvPr id="23" name="Textfeld 22">
            <a:hlinkClick r:id="rId7" action="ppaction://hlinksldjump"/>
          </p:cNvPr>
          <p:cNvSpPr txBox="1"/>
          <p:nvPr/>
        </p:nvSpPr>
        <p:spPr>
          <a:xfrm>
            <a:off x="4585371" y="275299"/>
            <a:ext cx="1110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     </a:t>
            </a:r>
          </a:p>
        </p:txBody>
      </p:sp>
      <p:sp>
        <p:nvSpPr>
          <p:cNvPr id="24" name="Textfeld 23">
            <a:hlinkClick r:id="rId8" action="ppaction://hlinksldjump"/>
          </p:cNvPr>
          <p:cNvSpPr txBox="1"/>
          <p:nvPr/>
        </p:nvSpPr>
        <p:spPr>
          <a:xfrm>
            <a:off x="3822625" y="220221"/>
            <a:ext cx="749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     </a:t>
            </a:r>
          </a:p>
        </p:txBody>
      </p:sp>
      <p:sp>
        <p:nvSpPr>
          <p:cNvPr id="25" name="Textfeld 24">
            <a:hlinkClick r:id="rId9" action="ppaction://hlinksldjump"/>
          </p:cNvPr>
          <p:cNvSpPr txBox="1"/>
          <p:nvPr/>
        </p:nvSpPr>
        <p:spPr>
          <a:xfrm>
            <a:off x="2983726" y="267863"/>
            <a:ext cx="766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     </a:t>
            </a:r>
          </a:p>
        </p:txBody>
      </p:sp>
      <p:sp>
        <p:nvSpPr>
          <p:cNvPr id="26" name="Textfeld 25">
            <a:hlinkClick r:id="rId10" action="ppaction://hlinksldjump"/>
          </p:cNvPr>
          <p:cNvSpPr txBox="1"/>
          <p:nvPr/>
        </p:nvSpPr>
        <p:spPr>
          <a:xfrm>
            <a:off x="2035770" y="275299"/>
            <a:ext cx="875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     </a:t>
            </a:r>
          </a:p>
        </p:txBody>
      </p:sp>
      <p:sp>
        <p:nvSpPr>
          <p:cNvPr id="27" name="Textfeld 26">
            <a:hlinkClick r:id="rId11" action="ppaction://hlinksldjump"/>
          </p:cNvPr>
          <p:cNvSpPr txBox="1"/>
          <p:nvPr/>
        </p:nvSpPr>
        <p:spPr>
          <a:xfrm>
            <a:off x="6221224" y="220221"/>
            <a:ext cx="122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     </a:t>
            </a:r>
          </a:p>
        </p:txBody>
      </p:sp>
      <p:sp>
        <p:nvSpPr>
          <p:cNvPr id="28" name="Textfeld 27">
            <a:hlinkClick r:id="rId12" action="ppaction://hlinksldjump"/>
          </p:cNvPr>
          <p:cNvSpPr txBox="1"/>
          <p:nvPr/>
        </p:nvSpPr>
        <p:spPr>
          <a:xfrm>
            <a:off x="1273023" y="275299"/>
            <a:ext cx="690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     </a:t>
            </a:r>
          </a:p>
        </p:txBody>
      </p:sp>
      <p:sp>
        <p:nvSpPr>
          <p:cNvPr id="29" name="Textfeld 28">
            <a:hlinkClick r:id="rId13" action="ppaction://hlinksldjump"/>
          </p:cNvPr>
          <p:cNvSpPr txBox="1"/>
          <p:nvPr/>
        </p:nvSpPr>
        <p:spPr>
          <a:xfrm>
            <a:off x="7496352" y="248723"/>
            <a:ext cx="632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     </a:t>
            </a:r>
          </a:p>
        </p:txBody>
      </p:sp>
      <p:sp>
        <p:nvSpPr>
          <p:cNvPr id="30" name="Textfeld 29">
            <a:hlinkClick r:id="rId14" action="ppaction://hlinksldjump"/>
          </p:cNvPr>
          <p:cNvSpPr txBox="1"/>
          <p:nvPr/>
        </p:nvSpPr>
        <p:spPr>
          <a:xfrm>
            <a:off x="8175860" y="236964"/>
            <a:ext cx="392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     </a:t>
            </a:r>
          </a:p>
        </p:txBody>
      </p:sp>
      <p:sp>
        <p:nvSpPr>
          <p:cNvPr id="31" name="Pfeil: nach rechts 30"/>
          <p:cNvSpPr/>
          <p:nvPr/>
        </p:nvSpPr>
        <p:spPr>
          <a:xfrm flipH="1">
            <a:off x="8771480" y="124405"/>
            <a:ext cx="1689592" cy="6543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Textfeld 31"/>
          <p:cNvSpPr txBox="1"/>
          <p:nvPr/>
        </p:nvSpPr>
        <p:spPr>
          <a:xfrm>
            <a:off x="8865023" y="248723"/>
            <a:ext cx="1798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Hier auswählen</a:t>
            </a:r>
          </a:p>
        </p:txBody>
      </p:sp>
      <p:cxnSp>
        <p:nvCxnSpPr>
          <p:cNvPr id="18" name="Gerade Verbindung mit Pfeil 17"/>
          <p:cNvCxnSpPr/>
          <p:nvPr/>
        </p:nvCxnSpPr>
        <p:spPr>
          <a:xfrm flipV="1">
            <a:off x="3366855" y="632872"/>
            <a:ext cx="720419" cy="609052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9691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88396" y="744583"/>
            <a:ext cx="4140485" cy="727873"/>
          </a:xfrm>
        </p:spPr>
        <p:txBody>
          <a:bodyPr>
            <a:noAutofit/>
          </a:bodyPr>
          <a:lstStyle/>
          <a:p>
            <a:pPr algn="ctr"/>
            <a:r>
              <a:rPr lang="de-DE" sz="3200" b="1" dirty="0"/>
              <a:t>Das Blatt „</a:t>
            </a:r>
            <a:r>
              <a:rPr lang="de-DE" sz="3200" b="1" dirty="0">
                <a:solidFill>
                  <a:srgbClr val="FF0000"/>
                </a:solidFill>
              </a:rPr>
              <a:t>Gutachten</a:t>
            </a:r>
            <a:r>
              <a:rPr lang="de-DE" sz="3200" b="1" dirty="0"/>
              <a:t>“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7586915" y="1277861"/>
            <a:ext cx="460508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</a:t>
            </a:r>
            <a:endParaRPr lang="de-DE" sz="2400" dirty="0"/>
          </a:p>
          <a:p>
            <a:r>
              <a:rPr lang="de-DE" sz="2400" dirty="0"/>
              <a:t>Im Blatt „Gutachten“ können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Fragestellung der Untersuchung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Ergebnis der Untersuchung</a:t>
            </a:r>
          </a:p>
          <a:p>
            <a:r>
              <a:rPr lang="de-DE" sz="2400" dirty="0"/>
              <a:t>formuliert werden.</a:t>
            </a:r>
          </a:p>
          <a:p>
            <a:endParaRPr lang="de-DE" sz="2400" dirty="0"/>
          </a:p>
          <a:p>
            <a:r>
              <a:rPr lang="de-DE" sz="2400" dirty="0"/>
              <a:t>Außerdem kann zu jeder eingetragenen Kommentarmarke in den Abschnittsdiagrammen der zugehörige Kommentar untergebracht werden.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34" y="1428200"/>
            <a:ext cx="7459981" cy="391231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6" name="Textfeld 5"/>
          <p:cNvSpPr txBox="1"/>
          <p:nvPr/>
        </p:nvSpPr>
        <p:spPr>
          <a:xfrm>
            <a:off x="126934" y="5240622"/>
            <a:ext cx="105379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</a:t>
            </a:r>
            <a:endParaRPr lang="de-DE" sz="2400" dirty="0"/>
          </a:p>
          <a:p>
            <a:r>
              <a:rPr lang="de-DE" sz="2400" dirty="0"/>
              <a:t>Der Wechsel zwischen der Marke im Abschnittsdiagramm und der zugehörigen Zeile in Blatt Gutachten wird durch eingefügte Verlinkungen optimal unterstützt.</a:t>
            </a:r>
          </a:p>
        </p:txBody>
      </p:sp>
      <p:pic>
        <p:nvPicPr>
          <p:cNvPr id="20" name="Grafik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997" y="275299"/>
            <a:ext cx="7943928" cy="33099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1" name="Textfeld 20">
            <a:hlinkClick r:id="rId4" action="ppaction://hlinksldjump"/>
          </p:cNvPr>
          <p:cNvSpPr txBox="1"/>
          <p:nvPr/>
        </p:nvSpPr>
        <p:spPr>
          <a:xfrm>
            <a:off x="583997" y="256131"/>
            <a:ext cx="616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     </a:t>
            </a:r>
          </a:p>
        </p:txBody>
      </p:sp>
      <p:sp>
        <p:nvSpPr>
          <p:cNvPr id="22" name="Textfeld 21">
            <a:hlinkClick r:id="rId5" action="ppaction://hlinksldjump"/>
          </p:cNvPr>
          <p:cNvSpPr txBox="1"/>
          <p:nvPr/>
        </p:nvSpPr>
        <p:spPr>
          <a:xfrm>
            <a:off x="5700957" y="248723"/>
            <a:ext cx="473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     </a:t>
            </a:r>
          </a:p>
        </p:txBody>
      </p:sp>
      <p:sp>
        <p:nvSpPr>
          <p:cNvPr id="23" name="Textfeld 22">
            <a:hlinkClick r:id="rId6" action="ppaction://hlinksldjump"/>
          </p:cNvPr>
          <p:cNvSpPr txBox="1"/>
          <p:nvPr/>
        </p:nvSpPr>
        <p:spPr>
          <a:xfrm>
            <a:off x="4585371" y="275299"/>
            <a:ext cx="1110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     </a:t>
            </a:r>
          </a:p>
        </p:txBody>
      </p:sp>
      <p:sp>
        <p:nvSpPr>
          <p:cNvPr id="24" name="Textfeld 23">
            <a:hlinkClick r:id="rId7" action="ppaction://hlinksldjump"/>
          </p:cNvPr>
          <p:cNvSpPr txBox="1"/>
          <p:nvPr/>
        </p:nvSpPr>
        <p:spPr>
          <a:xfrm>
            <a:off x="3822625" y="220221"/>
            <a:ext cx="749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     </a:t>
            </a:r>
          </a:p>
        </p:txBody>
      </p:sp>
      <p:sp>
        <p:nvSpPr>
          <p:cNvPr id="25" name="Textfeld 24">
            <a:hlinkClick r:id="rId8" action="ppaction://hlinksldjump"/>
          </p:cNvPr>
          <p:cNvSpPr txBox="1"/>
          <p:nvPr/>
        </p:nvSpPr>
        <p:spPr>
          <a:xfrm>
            <a:off x="2983726" y="267863"/>
            <a:ext cx="766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     </a:t>
            </a:r>
          </a:p>
        </p:txBody>
      </p:sp>
      <p:sp>
        <p:nvSpPr>
          <p:cNvPr id="26" name="Textfeld 25">
            <a:hlinkClick r:id="rId9" action="ppaction://hlinksldjump"/>
          </p:cNvPr>
          <p:cNvSpPr txBox="1"/>
          <p:nvPr/>
        </p:nvSpPr>
        <p:spPr>
          <a:xfrm>
            <a:off x="2035770" y="275299"/>
            <a:ext cx="875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     </a:t>
            </a:r>
          </a:p>
        </p:txBody>
      </p:sp>
      <p:sp>
        <p:nvSpPr>
          <p:cNvPr id="27" name="Textfeld 26">
            <a:hlinkClick r:id="rId10" action="ppaction://hlinksldjump"/>
          </p:cNvPr>
          <p:cNvSpPr txBox="1"/>
          <p:nvPr/>
        </p:nvSpPr>
        <p:spPr>
          <a:xfrm>
            <a:off x="6221224" y="220221"/>
            <a:ext cx="122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     </a:t>
            </a:r>
          </a:p>
        </p:txBody>
      </p:sp>
      <p:sp>
        <p:nvSpPr>
          <p:cNvPr id="28" name="Textfeld 27">
            <a:hlinkClick r:id="rId11" action="ppaction://hlinksldjump"/>
          </p:cNvPr>
          <p:cNvSpPr txBox="1"/>
          <p:nvPr/>
        </p:nvSpPr>
        <p:spPr>
          <a:xfrm>
            <a:off x="1273023" y="275299"/>
            <a:ext cx="690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     </a:t>
            </a:r>
          </a:p>
        </p:txBody>
      </p:sp>
      <p:sp>
        <p:nvSpPr>
          <p:cNvPr id="29" name="Textfeld 28">
            <a:hlinkClick r:id="rId12" action="ppaction://hlinksldjump"/>
          </p:cNvPr>
          <p:cNvSpPr txBox="1"/>
          <p:nvPr/>
        </p:nvSpPr>
        <p:spPr>
          <a:xfrm>
            <a:off x="7496352" y="248723"/>
            <a:ext cx="632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     </a:t>
            </a:r>
          </a:p>
        </p:txBody>
      </p:sp>
      <p:sp>
        <p:nvSpPr>
          <p:cNvPr id="30" name="Textfeld 29">
            <a:hlinkClick r:id="rId13" action="ppaction://hlinksldjump"/>
          </p:cNvPr>
          <p:cNvSpPr txBox="1"/>
          <p:nvPr/>
        </p:nvSpPr>
        <p:spPr>
          <a:xfrm>
            <a:off x="8175860" y="236964"/>
            <a:ext cx="392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     </a:t>
            </a:r>
          </a:p>
        </p:txBody>
      </p:sp>
      <p:sp>
        <p:nvSpPr>
          <p:cNvPr id="31" name="Pfeil: nach rechts 30"/>
          <p:cNvSpPr/>
          <p:nvPr/>
        </p:nvSpPr>
        <p:spPr>
          <a:xfrm flipH="1">
            <a:off x="8771480" y="124405"/>
            <a:ext cx="1689592" cy="6543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Textfeld 31"/>
          <p:cNvSpPr txBox="1"/>
          <p:nvPr/>
        </p:nvSpPr>
        <p:spPr>
          <a:xfrm>
            <a:off x="8865023" y="248723"/>
            <a:ext cx="1798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Hier auswählen</a:t>
            </a:r>
          </a:p>
        </p:txBody>
      </p:sp>
      <p:cxnSp>
        <p:nvCxnSpPr>
          <p:cNvPr id="19" name="Gerade Verbindung mit Pfeil 18"/>
          <p:cNvCxnSpPr>
            <a:endCxn id="23" idx="2"/>
          </p:cNvCxnSpPr>
          <p:nvPr/>
        </p:nvCxnSpPr>
        <p:spPr>
          <a:xfrm flipV="1">
            <a:off x="5140747" y="644631"/>
            <a:ext cx="1" cy="281345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3862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66855" y="820761"/>
            <a:ext cx="3562651" cy="585260"/>
          </a:xfrm>
        </p:spPr>
        <p:txBody>
          <a:bodyPr>
            <a:normAutofit/>
          </a:bodyPr>
          <a:lstStyle/>
          <a:p>
            <a:pPr algn="ctr"/>
            <a:r>
              <a:rPr lang="de-DE" sz="3200" b="1" dirty="0"/>
              <a:t>Das Blatt „</a:t>
            </a:r>
            <a:r>
              <a:rPr lang="de-DE" sz="3200" b="1" dirty="0" err="1">
                <a:solidFill>
                  <a:srgbClr val="FF0000"/>
                </a:solidFill>
              </a:rPr>
              <a:t>aw</a:t>
            </a:r>
            <a:r>
              <a:rPr lang="de-DE" sz="3200" b="1" dirty="0"/>
              <a:t>“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8246378" y="1156992"/>
            <a:ext cx="394562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</a:t>
            </a:r>
            <a:endParaRPr lang="de-DE" sz="2400" dirty="0"/>
          </a:p>
          <a:p>
            <a:r>
              <a:rPr lang="de-DE" sz="2400" dirty="0"/>
              <a:t>Im Blatt „</a:t>
            </a:r>
            <a:r>
              <a:rPr lang="de-DE" sz="2400" dirty="0" err="1"/>
              <a:t>aw</a:t>
            </a:r>
            <a:r>
              <a:rPr lang="de-DE" sz="2400" dirty="0"/>
              <a:t>“ ist für den Betrachtungszeitraum aufgezeichnet, wie häufig die einzelnen </a:t>
            </a:r>
            <a:r>
              <a:rPr lang="de-DE" sz="2400" dirty="0" err="1"/>
              <a:t>aw</a:t>
            </a:r>
            <a:r>
              <a:rPr lang="de-DE" sz="2400" dirty="0"/>
              <a:t>-Werte vorkommen. Diese Darstellung gibt einen guten Eindruck zur Schimmelgefahr.</a:t>
            </a:r>
          </a:p>
          <a:p>
            <a:r>
              <a:rPr lang="de-DE" sz="2400" dirty="0"/>
              <a:t> </a:t>
            </a:r>
          </a:p>
          <a:p>
            <a:r>
              <a:rPr lang="de-DE" sz="2400" dirty="0"/>
              <a:t>Weiter wird angezeigt, in wieviel Prozent der Zeit ein durch eine rote Marke eingetragener Wert überschritten wird.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56" y="1436920"/>
            <a:ext cx="7818324" cy="4834487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997" y="275299"/>
            <a:ext cx="7943928" cy="33099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1" name="Textfeld 20">
            <a:hlinkClick r:id="rId4" action="ppaction://hlinksldjump"/>
          </p:cNvPr>
          <p:cNvSpPr txBox="1"/>
          <p:nvPr/>
        </p:nvSpPr>
        <p:spPr>
          <a:xfrm>
            <a:off x="583997" y="256131"/>
            <a:ext cx="616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     </a:t>
            </a:r>
          </a:p>
        </p:txBody>
      </p:sp>
      <p:sp>
        <p:nvSpPr>
          <p:cNvPr id="22" name="Textfeld 21">
            <a:hlinkClick r:id="rId5" action="ppaction://hlinksldjump"/>
          </p:cNvPr>
          <p:cNvSpPr txBox="1"/>
          <p:nvPr/>
        </p:nvSpPr>
        <p:spPr>
          <a:xfrm>
            <a:off x="5700957" y="248723"/>
            <a:ext cx="473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     </a:t>
            </a:r>
          </a:p>
        </p:txBody>
      </p:sp>
      <p:sp>
        <p:nvSpPr>
          <p:cNvPr id="23" name="Textfeld 22">
            <a:hlinkClick r:id="rId6" action="ppaction://hlinksldjump"/>
          </p:cNvPr>
          <p:cNvSpPr txBox="1"/>
          <p:nvPr/>
        </p:nvSpPr>
        <p:spPr>
          <a:xfrm>
            <a:off x="4585371" y="275299"/>
            <a:ext cx="1110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     </a:t>
            </a:r>
          </a:p>
        </p:txBody>
      </p:sp>
      <p:sp>
        <p:nvSpPr>
          <p:cNvPr id="24" name="Textfeld 23">
            <a:hlinkClick r:id="rId7" action="ppaction://hlinksldjump"/>
          </p:cNvPr>
          <p:cNvSpPr txBox="1"/>
          <p:nvPr/>
        </p:nvSpPr>
        <p:spPr>
          <a:xfrm>
            <a:off x="3822625" y="220221"/>
            <a:ext cx="749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     </a:t>
            </a:r>
          </a:p>
        </p:txBody>
      </p:sp>
      <p:sp>
        <p:nvSpPr>
          <p:cNvPr id="25" name="Textfeld 24">
            <a:hlinkClick r:id="rId8" action="ppaction://hlinksldjump"/>
          </p:cNvPr>
          <p:cNvSpPr txBox="1"/>
          <p:nvPr/>
        </p:nvSpPr>
        <p:spPr>
          <a:xfrm>
            <a:off x="2983726" y="267863"/>
            <a:ext cx="766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     </a:t>
            </a:r>
          </a:p>
        </p:txBody>
      </p:sp>
      <p:sp>
        <p:nvSpPr>
          <p:cNvPr id="26" name="Textfeld 25">
            <a:hlinkClick r:id="rId9" action="ppaction://hlinksldjump"/>
          </p:cNvPr>
          <p:cNvSpPr txBox="1"/>
          <p:nvPr/>
        </p:nvSpPr>
        <p:spPr>
          <a:xfrm>
            <a:off x="2035770" y="275299"/>
            <a:ext cx="875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     </a:t>
            </a:r>
          </a:p>
        </p:txBody>
      </p:sp>
      <p:sp>
        <p:nvSpPr>
          <p:cNvPr id="27" name="Textfeld 26">
            <a:hlinkClick r:id="rId10" action="ppaction://hlinksldjump"/>
          </p:cNvPr>
          <p:cNvSpPr txBox="1"/>
          <p:nvPr/>
        </p:nvSpPr>
        <p:spPr>
          <a:xfrm>
            <a:off x="6221224" y="220221"/>
            <a:ext cx="122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     </a:t>
            </a:r>
          </a:p>
        </p:txBody>
      </p:sp>
      <p:sp>
        <p:nvSpPr>
          <p:cNvPr id="28" name="Textfeld 27">
            <a:hlinkClick r:id="rId11" action="ppaction://hlinksldjump"/>
          </p:cNvPr>
          <p:cNvSpPr txBox="1"/>
          <p:nvPr/>
        </p:nvSpPr>
        <p:spPr>
          <a:xfrm>
            <a:off x="1273023" y="275299"/>
            <a:ext cx="690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     </a:t>
            </a:r>
          </a:p>
        </p:txBody>
      </p:sp>
      <p:sp>
        <p:nvSpPr>
          <p:cNvPr id="29" name="Textfeld 28">
            <a:hlinkClick r:id="rId12" action="ppaction://hlinksldjump"/>
          </p:cNvPr>
          <p:cNvSpPr txBox="1"/>
          <p:nvPr/>
        </p:nvSpPr>
        <p:spPr>
          <a:xfrm>
            <a:off x="7496352" y="248723"/>
            <a:ext cx="632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     </a:t>
            </a:r>
          </a:p>
        </p:txBody>
      </p:sp>
      <p:sp>
        <p:nvSpPr>
          <p:cNvPr id="30" name="Textfeld 29">
            <a:hlinkClick r:id="rId13" action="ppaction://hlinksldjump"/>
          </p:cNvPr>
          <p:cNvSpPr txBox="1"/>
          <p:nvPr/>
        </p:nvSpPr>
        <p:spPr>
          <a:xfrm>
            <a:off x="8175860" y="236964"/>
            <a:ext cx="392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     </a:t>
            </a:r>
          </a:p>
        </p:txBody>
      </p:sp>
      <p:sp>
        <p:nvSpPr>
          <p:cNvPr id="31" name="Pfeil: nach rechts 30"/>
          <p:cNvSpPr/>
          <p:nvPr/>
        </p:nvSpPr>
        <p:spPr>
          <a:xfrm flipH="1">
            <a:off x="8771480" y="124405"/>
            <a:ext cx="1689592" cy="6543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Textfeld 31"/>
          <p:cNvSpPr txBox="1"/>
          <p:nvPr/>
        </p:nvSpPr>
        <p:spPr>
          <a:xfrm>
            <a:off x="8865023" y="248723"/>
            <a:ext cx="1798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Hier auswählen</a:t>
            </a:r>
          </a:p>
        </p:txBody>
      </p:sp>
      <p:cxnSp>
        <p:nvCxnSpPr>
          <p:cNvPr id="19" name="Gerade Verbindung mit Pfeil 18"/>
          <p:cNvCxnSpPr>
            <a:endCxn id="22" idx="2"/>
          </p:cNvCxnSpPr>
          <p:nvPr/>
        </p:nvCxnSpPr>
        <p:spPr>
          <a:xfrm flipV="1">
            <a:off x="5937626" y="618055"/>
            <a:ext cx="1" cy="32717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1201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10539" y="947515"/>
            <a:ext cx="4371170" cy="760082"/>
          </a:xfrm>
        </p:spPr>
        <p:txBody>
          <a:bodyPr>
            <a:normAutofit/>
          </a:bodyPr>
          <a:lstStyle/>
          <a:p>
            <a:pPr algn="ctr"/>
            <a:r>
              <a:rPr lang="de-DE" sz="3200" b="1" dirty="0"/>
              <a:t>Das Blatt „</a:t>
            </a:r>
            <a:r>
              <a:rPr lang="de-DE" sz="3200" b="1" dirty="0">
                <a:solidFill>
                  <a:srgbClr val="FF0000"/>
                </a:solidFill>
              </a:rPr>
              <a:t>Erklärungen</a:t>
            </a:r>
            <a:r>
              <a:rPr lang="de-DE" sz="3200" b="1" dirty="0"/>
              <a:t>“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8246378" y="2647297"/>
            <a:ext cx="394562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In diesem Blatt sind alle Messwerte und alle davon abgeleiteten Analysewerte in Textform beschrieben. Es kann mit ausgedruckt werden. 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79" y="1912291"/>
            <a:ext cx="8041042" cy="441801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8" name="Textfeld 7">
            <a:hlinkClick r:id="rId3" action="ppaction://hlinkpres?slideindex=2&amp;slidetitle=Das Blatt „Start“"/>
          </p:cNvPr>
          <p:cNvSpPr txBox="1"/>
          <p:nvPr/>
        </p:nvSpPr>
        <p:spPr>
          <a:xfrm>
            <a:off x="1461603" y="294652"/>
            <a:ext cx="529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     </a:t>
            </a:r>
          </a:p>
        </p:txBody>
      </p:sp>
      <p:sp>
        <p:nvSpPr>
          <p:cNvPr id="16" name="Textfeld 15">
            <a:hlinkClick r:id="rId4" action="ppaction://hlinkpres?slideindex=10&amp;slidetitle=Das Blatt „Alles“"/>
          </p:cNvPr>
          <p:cNvSpPr txBox="1"/>
          <p:nvPr/>
        </p:nvSpPr>
        <p:spPr>
          <a:xfrm>
            <a:off x="8554301" y="665257"/>
            <a:ext cx="457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     </a:t>
            </a:r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997" y="275299"/>
            <a:ext cx="7943928" cy="33099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0" name="Textfeld 19">
            <a:hlinkClick r:id="rId6" action="ppaction://hlinksldjump"/>
          </p:cNvPr>
          <p:cNvSpPr txBox="1"/>
          <p:nvPr/>
        </p:nvSpPr>
        <p:spPr>
          <a:xfrm>
            <a:off x="583997" y="256131"/>
            <a:ext cx="616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     </a:t>
            </a:r>
          </a:p>
        </p:txBody>
      </p:sp>
      <p:sp>
        <p:nvSpPr>
          <p:cNvPr id="21" name="Textfeld 20">
            <a:hlinkClick r:id="rId7" action="ppaction://hlinksldjump"/>
          </p:cNvPr>
          <p:cNvSpPr txBox="1"/>
          <p:nvPr/>
        </p:nvSpPr>
        <p:spPr>
          <a:xfrm>
            <a:off x="5700957" y="248723"/>
            <a:ext cx="473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     </a:t>
            </a:r>
          </a:p>
        </p:txBody>
      </p:sp>
      <p:sp>
        <p:nvSpPr>
          <p:cNvPr id="22" name="Textfeld 21">
            <a:hlinkClick r:id="rId8" action="ppaction://hlinksldjump"/>
          </p:cNvPr>
          <p:cNvSpPr txBox="1"/>
          <p:nvPr/>
        </p:nvSpPr>
        <p:spPr>
          <a:xfrm>
            <a:off x="4585371" y="275299"/>
            <a:ext cx="1110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     </a:t>
            </a:r>
          </a:p>
        </p:txBody>
      </p:sp>
      <p:sp>
        <p:nvSpPr>
          <p:cNvPr id="23" name="Textfeld 22">
            <a:hlinkClick r:id="rId9" action="ppaction://hlinksldjump"/>
          </p:cNvPr>
          <p:cNvSpPr txBox="1"/>
          <p:nvPr/>
        </p:nvSpPr>
        <p:spPr>
          <a:xfrm>
            <a:off x="3822625" y="220221"/>
            <a:ext cx="749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     </a:t>
            </a:r>
          </a:p>
        </p:txBody>
      </p:sp>
      <p:sp>
        <p:nvSpPr>
          <p:cNvPr id="24" name="Textfeld 23">
            <a:hlinkClick r:id="rId10" action="ppaction://hlinksldjump"/>
          </p:cNvPr>
          <p:cNvSpPr txBox="1"/>
          <p:nvPr/>
        </p:nvSpPr>
        <p:spPr>
          <a:xfrm>
            <a:off x="2983726" y="267863"/>
            <a:ext cx="766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     </a:t>
            </a:r>
          </a:p>
        </p:txBody>
      </p:sp>
      <p:sp>
        <p:nvSpPr>
          <p:cNvPr id="25" name="Textfeld 24">
            <a:hlinkClick r:id="rId11" action="ppaction://hlinksldjump"/>
          </p:cNvPr>
          <p:cNvSpPr txBox="1"/>
          <p:nvPr/>
        </p:nvSpPr>
        <p:spPr>
          <a:xfrm>
            <a:off x="2035770" y="275299"/>
            <a:ext cx="875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     </a:t>
            </a:r>
          </a:p>
        </p:txBody>
      </p:sp>
      <p:sp>
        <p:nvSpPr>
          <p:cNvPr id="26" name="Textfeld 25">
            <a:hlinkClick r:id="rId12" action="ppaction://hlinksldjump"/>
          </p:cNvPr>
          <p:cNvSpPr txBox="1"/>
          <p:nvPr/>
        </p:nvSpPr>
        <p:spPr>
          <a:xfrm>
            <a:off x="6221224" y="220221"/>
            <a:ext cx="122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     </a:t>
            </a:r>
          </a:p>
        </p:txBody>
      </p:sp>
      <p:sp>
        <p:nvSpPr>
          <p:cNvPr id="27" name="Textfeld 26">
            <a:hlinkClick r:id="rId13" action="ppaction://hlinksldjump"/>
          </p:cNvPr>
          <p:cNvSpPr txBox="1"/>
          <p:nvPr/>
        </p:nvSpPr>
        <p:spPr>
          <a:xfrm>
            <a:off x="1273023" y="275299"/>
            <a:ext cx="690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     </a:t>
            </a:r>
          </a:p>
        </p:txBody>
      </p:sp>
      <p:sp>
        <p:nvSpPr>
          <p:cNvPr id="28" name="Textfeld 27">
            <a:hlinkClick r:id="rId14" action="ppaction://hlinksldjump"/>
          </p:cNvPr>
          <p:cNvSpPr txBox="1"/>
          <p:nvPr/>
        </p:nvSpPr>
        <p:spPr>
          <a:xfrm>
            <a:off x="7496352" y="248723"/>
            <a:ext cx="632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     </a:t>
            </a:r>
          </a:p>
        </p:txBody>
      </p:sp>
      <p:sp>
        <p:nvSpPr>
          <p:cNvPr id="29" name="Textfeld 28">
            <a:hlinkClick r:id="rId15" action="ppaction://hlinksldjump"/>
          </p:cNvPr>
          <p:cNvSpPr txBox="1"/>
          <p:nvPr/>
        </p:nvSpPr>
        <p:spPr>
          <a:xfrm>
            <a:off x="8175860" y="236964"/>
            <a:ext cx="392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     </a:t>
            </a:r>
          </a:p>
        </p:txBody>
      </p:sp>
      <p:sp>
        <p:nvSpPr>
          <p:cNvPr id="30" name="Pfeil: nach rechts 29"/>
          <p:cNvSpPr/>
          <p:nvPr/>
        </p:nvSpPr>
        <p:spPr>
          <a:xfrm flipH="1">
            <a:off x="8771480" y="124405"/>
            <a:ext cx="1689592" cy="6543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Textfeld 30"/>
          <p:cNvSpPr txBox="1"/>
          <p:nvPr/>
        </p:nvSpPr>
        <p:spPr>
          <a:xfrm>
            <a:off x="8865023" y="248723"/>
            <a:ext cx="1798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Hier auswählen</a:t>
            </a:r>
          </a:p>
        </p:txBody>
      </p:sp>
      <p:cxnSp>
        <p:nvCxnSpPr>
          <p:cNvPr id="18" name="Gerade Verbindung mit Pfeil 17"/>
          <p:cNvCxnSpPr/>
          <p:nvPr/>
        </p:nvCxnSpPr>
        <p:spPr>
          <a:xfrm flipH="1" flipV="1">
            <a:off x="6815138" y="625464"/>
            <a:ext cx="10202" cy="495964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8530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687</Words>
  <Application>Microsoft Office PowerPoint</Application>
  <PresentationFormat>Breitbild</PresentationFormat>
  <Paragraphs>223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</vt:lpstr>
      <vt:lpstr>Die Blätter der Lüftungslogger-Excelmappe</vt:lpstr>
      <vt:lpstr>Das Blatt „Start“</vt:lpstr>
      <vt:lpstr>PowerPoint-Präsentation</vt:lpstr>
      <vt:lpstr>Das Blatt „Analyse“</vt:lpstr>
      <vt:lpstr>Das Blatt „Bericht“</vt:lpstr>
      <vt:lpstr>Das Blatt „Matrix“</vt:lpstr>
      <vt:lpstr>Das Blatt „Gutachten“</vt:lpstr>
      <vt:lpstr>Das Blatt „aw“</vt:lpstr>
      <vt:lpstr>Das Blatt „Erklärungen“</vt:lpstr>
      <vt:lpstr>Das Blatt „Alles“</vt:lpstr>
      <vt:lpstr>Die Blätter „1“ bis „31“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Blätter der Lüftunglogger-Excelmappe</dc:title>
  <dc:creator>Herbert Trauernicht</dc:creator>
  <cp:lastModifiedBy>Herbert Trauernicht</cp:lastModifiedBy>
  <cp:revision>56</cp:revision>
  <dcterms:created xsi:type="dcterms:W3CDTF">2016-07-11T05:23:41Z</dcterms:created>
  <dcterms:modified xsi:type="dcterms:W3CDTF">2016-10-07T15:40:41Z</dcterms:modified>
</cp:coreProperties>
</file>